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78" r:id="rId7"/>
    <p:sldId id="263" r:id="rId8"/>
    <p:sldId id="264" r:id="rId9"/>
    <p:sldId id="265" r:id="rId10"/>
    <p:sldId id="266" r:id="rId11"/>
    <p:sldId id="279" r:id="rId12"/>
    <p:sldId id="257" r:id="rId13"/>
    <p:sldId id="280" r:id="rId14"/>
    <p:sldId id="28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2" r:id="rId24"/>
    <p:sldId id="258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89"/>
    <p:restoredTop sz="94678"/>
  </p:normalViewPr>
  <p:slideViewPr>
    <p:cSldViewPr snapToGrid="0" snapToObjects="1">
      <p:cViewPr varScale="1">
        <p:scale>
          <a:sx n="117" d="100"/>
          <a:sy n="117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39AA52-9C59-9242-A793-BA24F7E83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A7E0BD-D27B-5C4B-9F83-544A82DBD5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875FFB-2817-9842-B626-29B6332EF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913527-5C6C-0D4A-A120-7C761E45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621BC4-C9AB-9E4E-A994-ABB3DB326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8797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37B34-A267-2B4E-BF09-0BEDF52A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520F226-6D02-0446-ADDF-605F4C31D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43E760-3FCB-9F4F-A0B6-4BD0C023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45F30-8F39-1E44-8787-9A048C98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CA4065-D156-1E44-A519-35F18BFA0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1167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755358-7569-5B47-833B-695A95208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8700BA-A8AB-8843-9C14-16C3FE8576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CB275E-FD20-C240-8639-52CBF008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9A846C-ACFF-0344-A7AE-FC281EB16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1A5F1-AB69-B546-998C-CC35D3E5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793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37E8C-9F7C-304C-A93A-1762EF984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032D12-95DE-444B-BF07-3090BF9B8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9B8527-EF33-994B-B661-5B8A977ED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8F3206-66F8-E642-B597-F61C131CB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6D0F6-D9A7-4D46-97B3-883A7E45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33271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B9EAEF-F7C1-4845-914B-32A702147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150384-5B9A-2B43-BE25-FB55235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3D8E36-0671-2145-9142-DC78B5070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64102-F6D0-D945-8A45-4BFC18D0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0CEBD-2D3C-2243-92E9-CCAD13A3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7269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CF49BB-2216-5049-AF63-606A56536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BFE707-DF8F-4048-9DA7-0D0484DCC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1320C0-BD08-5B43-A9C7-5C997DC0E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3A499B-28A6-EC4B-A3ED-E425ACFA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667BF-A627-D74E-B04B-AC12B755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26D67F-6D28-A247-B722-54B9B22A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626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F2EA0-3F6A-2746-B970-C29309E0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FACC22-FDB6-F340-86FA-2B352398A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347AEA0-1587-0E4E-9FF5-8AB330765C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904B35-5A80-274D-AA63-6F22F65A8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78B734-1757-4C45-9747-B2D48F5705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EEC0567-DD31-9140-9625-DE6E6F7BF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FCCE5C7-C407-5641-AB36-BE0FB241C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FC7C94-0AC5-214D-BB01-29181D33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0457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CFB9B-F46F-4348-9CEA-2FEF7ABF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8CFBE0-C028-524D-9E26-A05BCD770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51F069-89D8-754D-8C3D-25BDD6EB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80632E-528A-CA45-BC59-468AD751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9114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4B0D0D-4788-1D4D-B723-B91BD6059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FD30F9A-6100-0947-A453-1C799F44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25F39-6A5B-F844-991E-6C94F8F6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4869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CBBCE5-0651-3C42-8E77-9D8459E8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28EBA-447B-F944-85B0-4A5B5ABDC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06273C-106E-BF4D-B713-252C3AEF0B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91DC16-23B9-8540-AD1E-03B830C50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AFD7F-428D-FD4F-89A4-558D7403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052293-7A19-3849-876A-7C9D3E98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6552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E86B4-AD74-1143-9E24-67C937AEF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45EBFED-114E-3D49-88CD-CFBB01C042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74363D-0AE5-DB4C-BF47-11A612BE4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E6D586-CF5F-C14C-9D0A-983D9085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63EAA-FA1E-EE42-9CD9-1870AB2F0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CB383C-8224-7A4F-83F7-F04684269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333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438CAF-E19C-8A48-AD4F-DF34765F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D1A63C-5FF6-4544-9FD1-C6AFE0C2C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E8F34-5C6F-6043-8484-41980B1A2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830BF-345D-2440-BC29-4A386542B479}" type="datetimeFigureOut">
              <a:rPr kumimoji="1" lang="ko-KR" altLang="en-US" smtClean="0"/>
              <a:t>2019. 4. 8.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3E621D-537F-DC45-A7C6-65531FEC9C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37E1AF-4603-DD41-AA66-E2B9244836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1E5A5-5D19-7D4E-BEF7-CD3FAC5E93F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931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304800" y="1702568"/>
            <a:ext cx="11887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/>
              <a:t>Get To The Point: Summarization with Pointer-Generator Networks</a:t>
            </a:r>
            <a:endParaRPr lang="ko-KR" altLang="en-US" sz="28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0C8B8D-3C47-8C46-AC6B-C85A17FA462F}"/>
              </a:ext>
            </a:extLst>
          </p:cNvPr>
          <p:cNvSpPr/>
          <p:nvPr/>
        </p:nvSpPr>
        <p:spPr>
          <a:xfrm>
            <a:off x="720436" y="3604690"/>
            <a:ext cx="875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Abigail See Stanford University </a:t>
            </a:r>
          </a:p>
          <a:p>
            <a:r>
              <a:rPr lang="en-US" altLang="ko-KR" dirty="0"/>
              <a:t>Peter J. Liu Google Brain</a:t>
            </a:r>
          </a:p>
          <a:p>
            <a:r>
              <a:rPr lang="en-US" altLang="ko-KR" dirty="0"/>
              <a:t>Christopher D. Manning Stanford University</a:t>
            </a:r>
            <a:r>
              <a:rPr lang="ko-KR" altLang="en-US" dirty="0"/>
              <a:t>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563533F-046A-B34B-8FC4-A9AEA036F25A}"/>
              </a:ext>
            </a:extLst>
          </p:cNvPr>
          <p:cNvSpPr/>
          <p:nvPr/>
        </p:nvSpPr>
        <p:spPr>
          <a:xfrm>
            <a:off x="9476509" y="5708072"/>
            <a:ext cx="1898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전 창 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DAF203-AA9B-FF43-9154-71A5BA548BA6}"/>
              </a:ext>
            </a:extLst>
          </p:cNvPr>
          <p:cNvSpPr/>
          <p:nvPr/>
        </p:nvSpPr>
        <p:spPr>
          <a:xfrm>
            <a:off x="4005943" y="2958359"/>
            <a:ext cx="6923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논문 구글 리서치</a:t>
            </a:r>
            <a:r>
              <a:rPr lang="en-US" altLang="ko-KR" dirty="0"/>
              <a:t>(Google Research)</a:t>
            </a:r>
            <a:r>
              <a:rPr lang="ko-KR" altLang="en-US" dirty="0"/>
              <a:t>팀이 </a:t>
            </a:r>
            <a:r>
              <a:rPr lang="en-US" altLang="ko-KR" dirty="0"/>
              <a:t>ACL 2017</a:t>
            </a:r>
            <a:r>
              <a:rPr lang="ko-KR" altLang="en-US" dirty="0"/>
              <a:t>에서 발표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8259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﻿ ﻿포인터 생성 네트워크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2F2B26-4340-E445-A335-A68C8092A139}"/>
              </a:ext>
            </a:extLst>
          </p:cNvPr>
          <p:cNvSpPr/>
          <p:nvPr/>
        </p:nvSpPr>
        <p:spPr>
          <a:xfrm>
            <a:off x="671944" y="896817"/>
            <a:ext cx="1079863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본 논문에서 제안하는 </a:t>
            </a:r>
            <a:r>
              <a:rPr lang="en-US" altLang="ko-KR" dirty="0"/>
              <a:t>'</a:t>
            </a:r>
            <a:r>
              <a:rPr lang="ko-KR" altLang="en-US" dirty="0"/>
              <a:t>포인트 생성 네트워크</a:t>
            </a:r>
            <a:r>
              <a:rPr lang="en-US" altLang="ko-KR" dirty="0"/>
              <a:t>(pointer-generator</a:t>
            </a:r>
            <a:r>
              <a:rPr lang="ko-KR" altLang="en-US" dirty="0"/>
              <a:t> </a:t>
            </a:r>
            <a:r>
              <a:rPr lang="en-US" altLang="ko-KR" dirty="0"/>
              <a:t>network)'</a:t>
            </a:r>
            <a:r>
              <a:rPr lang="ko-KR" altLang="en-US" dirty="0"/>
              <a:t>는 기준 모델</a:t>
            </a:r>
            <a:r>
              <a:rPr lang="en-US" altLang="ko-KR" dirty="0"/>
              <a:t>(baseline model)</a:t>
            </a:r>
            <a:r>
              <a:rPr lang="ko-KR" altLang="en-US" dirty="0"/>
              <a:t>로 언급한 상기 </a:t>
            </a:r>
            <a:r>
              <a:rPr lang="en-US" altLang="ko-KR" dirty="0"/>
              <a:t>'</a:t>
            </a:r>
            <a:r>
              <a:rPr lang="ko-KR" altLang="en-US" dirty="0"/>
              <a:t>주목 기반</a:t>
            </a:r>
            <a:r>
              <a:rPr lang="en-US" altLang="ko-KR" dirty="0"/>
              <a:t> </a:t>
            </a:r>
            <a:r>
              <a:rPr lang="ko-KR" altLang="en-US" dirty="0" err="1"/>
              <a:t>순환신경망</a:t>
            </a:r>
            <a:r>
              <a:rPr lang="ko-KR" altLang="en-US" dirty="0"/>
              <a:t> 모델</a:t>
            </a:r>
            <a:r>
              <a:rPr lang="en-US" altLang="ko-KR" dirty="0"/>
              <a:t>'(attentional seq2seq RNN model)</a:t>
            </a:r>
            <a:r>
              <a:rPr lang="ko-KR" altLang="en-US" dirty="0"/>
              <a:t>과 </a:t>
            </a:r>
            <a:r>
              <a:rPr lang="en-US" altLang="ko-KR" dirty="0"/>
              <a:t>2015</a:t>
            </a:r>
            <a:r>
              <a:rPr lang="ko-KR" altLang="en-US" dirty="0"/>
              <a:t>년</a:t>
            </a:r>
            <a:r>
              <a:rPr lang="en-US" altLang="ko-KR" dirty="0"/>
              <a:t> </a:t>
            </a:r>
            <a:r>
              <a:rPr lang="ko-KR" altLang="en-US" dirty="0"/>
              <a:t>﻿</a:t>
            </a:r>
            <a:r>
              <a:rPr lang="ko-KR" altLang="en-US" dirty="0" err="1"/>
              <a:t>비냘스</a:t>
            </a:r>
            <a:r>
              <a:rPr lang="en-US" altLang="ko-KR" dirty="0"/>
              <a:t>(</a:t>
            </a:r>
            <a:r>
              <a:rPr lang="en-US" altLang="ko-KR" dirty="0" err="1"/>
              <a:t>Vinyals</a:t>
            </a:r>
            <a:r>
              <a:rPr lang="en-US" altLang="ko-KR" dirty="0"/>
              <a:t>) </a:t>
            </a:r>
            <a:r>
              <a:rPr lang="ko-KR" altLang="en-US" dirty="0"/>
              <a:t>외 </a:t>
            </a:r>
            <a:r>
              <a:rPr lang="en-US" altLang="ko-KR" dirty="0"/>
              <a:t>2</a:t>
            </a:r>
            <a:r>
              <a:rPr lang="ko-KR" altLang="en-US" dirty="0"/>
              <a:t>명의 연구자가 제안한 </a:t>
            </a:r>
            <a:r>
              <a:rPr lang="en-US" altLang="ko-KR" dirty="0"/>
              <a:t>'</a:t>
            </a:r>
            <a:r>
              <a:rPr lang="ko-KR" altLang="en-US" dirty="0"/>
              <a:t>포인터 네트워크</a:t>
            </a:r>
            <a:r>
              <a:rPr lang="en-US" altLang="ko-KR" dirty="0"/>
              <a:t>(pointer network)'</a:t>
            </a:r>
            <a:r>
              <a:rPr lang="ko-KR" altLang="en-US" dirty="0"/>
              <a:t>의 중간에 있는 </a:t>
            </a:r>
            <a:r>
              <a:rPr lang="ko-KR" altLang="en-US" dirty="0" err="1"/>
              <a:t>하이브리드</a:t>
            </a:r>
            <a:r>
              <a:rPr lang="ko-KR" altLang="en-US" dirty="0"/>
              <a:t> 네트워크</a:t>
            </a:r>
            <a:r>
              <a:rPr lang="en-US" altLang="ko-KR" dirty="0"/>
              <a:t>(hybrid network)</a:t>
            </a:r>
            <a:r>
              <a:rPr lang="ko-KR" altLang="en-US" dirty="0"/>
              <a:t>로 간주될 수 있다</a:t>
            </a:r>
            <a:r>
              <a:rPr lang="en-US" altLang="ko-KR" dirty="0"/>
              <a:t>. </a:t>
            </a:r>
            <a:r>
              <a:rPr lang="ko-KR" altLang="en-US" dirty="0"/>
              <a:t>상기 </a:t>
            </a:r>
            <a:r>
              <a:rPr lang="en-US" altLang="ko-KR" dirty="0"/>
              <a:t>2</a:t>
            </a:r>
            <a:r>
              <a:rPr lang="ko-KR" altLang="en-US" dirty="0"/>
              <a:t>개 모델의 </a:t>
            </a:r>
            <a:r>
              <a:rPr lang="ko-KR" altLang="en-US" dirty="0" err="1"/>
              <a:t>하이브리드</a:t>
            </a:r>
            <a:r>
              <a:rPr lang="en-US" altLang="ko-KR" dirty="0"/>
              <a:t> </a:t>
            </a:r>
            <a:r>
              <a:rPr lang="ko-KR" altLang="en-US" dirty="0"/>
              <a:t>네트워크 기능을 수행하는 </a:t>
            </a:r>
            <a:r>
              <a:rPr lang="en-US" altLang="ko-KR" dirty="0"/>
              <a:t>'Pointer-generator network'</a:t>
            </a:r>
            <a:r>
              <a:rPr lang="ko-KR" altLang="en-US" dirty="0" err="1"/>
              <a:t>를</a:t>
            </a:r>
            <a:r>
              <a:rPr lang="ko-KR" altLang="en-US" dirty="0"/>
              <a:t> 통해</a:t>
            </a:r>
            <a:r>
              <a:rPr lang="en-US" altLang="ko-KR" dirty="0"/>
              <a:t> </a:t>
            </a:r>
            <a:r>
              <a:rPr lang="ko-KR" altLang="en-US" dirty="0"/>
              <a:t>요약</a:t>
            </a:r>
            <a:r>
              <a:rPr lang="en-US" altLang="ko-KR" dirty="0"/>
              <a:t>(summarization)</a:t>
            </a:r>
            <a:r>
              <a:rPr lang="ko-KR" altLang="en-US" dirty="0"/>
              <a:t>단계에서</a:t>
            </a:r>
            <a:r>
              <a:rPr lang="en-US" altLang="ko-KR" dirty="0"/>
              <a:t>, </a:t>
            </a:r>
            <a:r>
              <a:rPr lang="ko-KR" altLang="en-US" dirty="0"/>
              <a:t>기존 텍스트 본문에서의 단어들을</a:t>
            </a:r>
            <a:r>
              <a:rPr lang="en-US" altLang="ko-KR" dirty="0"/>
              <a:t>(1-Pgen)</a:t>
            </a:r>
            <a:r>
              <a:rPr lang="ko-KR" altLang="en-US" dirty="0"/>
              <a:t>의 확률로 인용하거나 새로운 단어</a:t>
            </a:r>
            <a:r>
              <a:rPr lang="en-US" altLang="ko-KR" dirty="0"/>
              <a:t>(novel words)</a:t>
            </a:r>
            <a:r>
              <a:rPr lang="ko-KR" altLang="en-US" dirty="0"/>
              <a:t>들을</a:t>
            </a:r>
            <a:r>
              <a:rPr lang="en-US" altLang="ko-KR" dirty="0"/>
              <a:t> </a:t>
            </a:r>
            <a:r>
              <a:rPr lang="en-US" altLang="ko-KR" dirty="0" err="1"/>
              <a:t>Pgen</a:t>
            </a:r>
            <a:r>
              <a:rPr lang="ko-KR" altLang="en-US" dirty="0"/>
              <a:t>확률로 생성할 수 있다</a:t>
            </a:r>
            <a:r>
              <a:rPr lang="en-US" altLang="ko-KR" dirty="0"/>
              <a:t>. </a:t>
            </a:r>
            <a:r>
              <a:rPr lang="ko-KR" altLang="en-US" dirty="0"/>
              <a:t>아래 그림을 통해서 </a:t>
            </a:r>
            <a:r>
              <a:rPr lang="en-US" altLang="ko-KR" dirty="0"/>
              <a:t>'</a:t>
            </a:r>
            <a:r>
              <a:rPr lang="ko-KR" altLang="en-US" dirty="0"/>
              <a:t>포인트 생성</a:t>
            </a:r>
            <a:r>
              <a:rPr lang="en-US" altLang="ko-KR" dirty="0"/>
              <a:t> </a:t>
            </a:r>
            <a:r>
              <a:rPr lang="ko-KR" altLang="en-US" dirty="0"/>
              <a:t>네트워크</a:t>
            </a:r>
            <a:r>
              <a:rPr lang="en-US" altLang="ko-KR" dirty="0"/>
              <a:t>'</a:t>
            </a:r>
            <a:r>
              <a:rPr lang="ko-KR" altLang="en-US" dirty="0"/>
              <a:t>의 다이어그램</a:t>
            </a:r>
            <a:r>
              <a:rPr lang="en-US" altLang="ko-KR" dirty="0"/>
              <a:t>(diagram)</a:t>
            </a:r>
            <a:r>
              <a:rPr lang="ko-KR" altLang="en-US" dirty="0"/>
              <a:t>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D76B07-8E8C-E647-9A13-EC90ADEC5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28142"/>
            <a:ext cx="5916386" cy="35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3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﻿ ﻿포인터 생성 네트워크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953F1E-7916-3C42-8959-4BBBD1A4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59" y="707228"/>
            <a:ext cx="6994266" cy="49460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55F147-A3CE-DA43-8446-69130A11E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25" y="3759139"/>
            <a:ext cx="4240293" cy="287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036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F00D53-C6C3-094D-88D1-2068D3870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114"/>
            <a:ext cx="12192000" cy="47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0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FEA0C7-DE6C-7A4A-9C2B-3261BAA9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360"/>
            <a:ext cx="12192000" cy="569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16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13E0D48-CCC0-C744-9B22-EBFB94EFD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82" y="942109"/>
            <a:ext cx="11755854" cy="528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2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CABF3C63-EAA5-984E-8726-33A6B303D05B}"/>
              </a:ext>
            </a:extLst>
          </p:cNvPr>
          <p:cNvSpPr/>
          <p:nvPr/>
        </p:nvSpPr>
        <p:spPr>
          <a:xfrm>
            <a:off x="764969" y="1154783"/>
            <a:ext cx="103958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기존 주목 기반 </a:t>
            </a:r>
            <a:r>
              <a:rPr lang="ko-KR" altLang="en-US" dirty="0" err="1"/>
              <a:t>순환신경망</a:t>
            </a:r>
            <a:r>
              <a:rPr lang="ko-KR" altLang="en-US" dirty="0"/>
              <a:t> 모델의 문서 요약 단계에서 </a:t>
            </a:r>
            <a:r>
              <a:rPr lang="ko-KR" altLang="en-US" dirty="0" err="1"/>
              <a:t>특정단어가</a:t>
            </a:r>
            <a:r>
              <a:rPr lang="ko-KR" altLang="en-US" dirty="0"/>
              <a:t> 재활용되는 문제를 해결하기 위해서</a:t>
            </a:r>
            <a:r>
              <a:rPr lang="en-US" altLang="ko-KR" dirty="0"/>
              <a:t>, </a:t>
            </a:r>
            <a:r>
              <a:rPr lang="ko-KR" altLang="en-US" dirty="0"/>
              <a:t>이 연구에서는 </a:t>
            </a:r>
            <a:r>
              <a:rPr lang="en-US" altLang="ko-KR" dirty="0"/>
              <a:t>coverage vector</a:t>
            </a:r>
            <a:r>
              <a:rPr lang="ko-KR" altLang="en-US" dirty="0" err="1"/>
              <a:t>를</a:t>
            </a:r>
            <a:r>
              <a:rPr lang="ko-KR" altLang="en-US" dirty="0"/>
              <a:t> 통해서 일종의 </a:t>
            </a:r>
            <a:r>
              <a:rPr lang="ko-KR" altLang="en-US" dirty="0" err="1"/>
              <a:t>패널티</a:t>
            </a:r>
            <a:r>
              <a:rPr lang="ko-KR" altLang="en-US" dirty="0"/>
              <a:t> 조건</a:t>
            </a:r>
            <a:r>
              <a:rPr lang="en-US" altLang="ko-KR" dirty="0"/>
              <a:t>(penalty term)</a:t>
            </a:r>
            <a:r>
              <a:rPr lang="ko-KR" altLang="en-US" dirty="0"/>
              <a:t>을 손실</a:t>
            </a:r>
            <a:r>
              <a:rPr lang="en-US" altLang="ko-KR" dirty="0"/>
              <a:t>(loss)</a:t>
            </a:r>
            <a:r>
              <a:rPr lang="ko-KR" altLang="en-US" dirty="0"/>
              <a:t>에 반영하여 문제를 사전에 방지하고자 하였다</a:t>
            </a:r>
            <a:r>
              <a:rPr lang="en-US" altLang="ko-KR" dirty="0"/>
              <a:t>. </a:t>
            </a:r>
            <a:r>
              <a:rPr lang="ko-KR" altLang="en-US" dirty="0"/>
              <a:t>이는 현재까지 사용되었던 단어의 주목 분포의 </a:t>
            </a:r>
            <a:r>
              <a:rPr lang="ko-KR" altLang="en-US" dirty="0" err="1"/>
              <a:t>누적값을</a:t>
            </a:r>
            <a:r>
              <a:rPr lang="ko-KR" altLang="en-US" dirty="0"/>
              <a:t> </a:t>
            </a:r>
            <a:r>
              <a:rPr lang="en-US" altLang="ko-KR" dirty="0"/>
              <a:t>coverage vector</a:t>
            </a:r>
            <a:r>
              <a:rPr lang="ko-KR" altLang="en-US" dirty="0"/>
              <a:t>라 정의하고</a:t>
            </a:r>
            <a:r>
              <a:rPr lang="en-US" altLang="ko-KR" dirty="0"/>
              <a:t>, </a:t>
            </a:r>
            <a:r>
              <a:rPr lang="ko-KR" altLang="en-US" dirty="0"/>
              <a:t>이를 </a:t>
            </a:r>
            <a:r>
              <a:rPr lang="en-US" altLang="ko-KR" dirty="0"/>
              <a:t>'</a:t>
            </a:r>
            <a:r>
              <a:rPr lang="en-US" altLang="ko-KR" dirty="0" err="1"/>
              <a:t>covLos</a:t>
            </a:r>
            <a:r>
              <a:rPr lang="en-US" altLang="ko-KR" dirty="0"/>
              <a:t>'</a:t>
            </a:r>
            <a:r>
              <a:rPr lang="ko-KR" altLang="en-US" dirty="0"/>
              <a:t>에 반영하여 요약 단계에서 같은 위치에 반복적으로 등장하는 것을 방지하는 역할을 한다</a:t>
            </a:r>
            <a:r>
              <a:rPr lang="en-US" altLang="ko-KR" dirty="0"/>
              <a:t>. </a:t>
            </a:r>
            <a:r>
              <a:rPr lang="ko-KR" altLang="en-US" dirty="0"/>
              <a:t>이러한 </a:t>
            </a:r>
            <a:r>
              <a:rPr lang="en-US" altLang="ko-KR" dirty="0"/>
              <a:t>'</a:t>
            </a:r>
            <a:r>
              <a:rPr lang="en-US" altLang="ko-KR" dirty="0" err="1"/>
              <a:t>covLos</a:t>
            </a:r>
            <a:r>
              <a:rPr lang="en-US" altLang="ko-KR" dirty="0"/>
              <a:t>'</a:t>
            </a:r>
            <a:r>
              <a:rPr lang="ko-KR" altLang="en-US" dirty="0" err="1"/>
              <a:t>를</a:t>
            </a:r>
            <a:r>
              <a:rPr lang="ko-KR" altLang="en-US" dirty="0"/>
              <a:t> 반영하여 기존 </a:t>
            </a:r>
            <a:r>
              <a:rPr lang="en-US" altLang="ko-KR" dirty="0"/>
              <a:t>attention distribution</a:t>
            </a:r>
            <a:r>
              <a:rPr lang="ko-KR" altLang="en-US" dirty="0"/>
              <a:t>과 학습을 위한 </a:t>
            </a:r>
            <a:r>
              <a:rPr lang="en-US" altLang="ko-KR" dirty="0"/>
              <a:t>Loss</a:t>
            </a:r>
            <a:r>
              <a:rPr lang="ko-KR" altLang="en-US" dirty="0"/>
              <a:t>는 기존 방법에서 아래와 같이 변화된다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7963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B33EEC-0B57-C64A-A937-3C92EA7D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1143000"/>
            <a:ext cx="72771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78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4CBD76-8458-8F46-B801-9EDB2A2E8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809" y="975591"/>
            <a:ext cx="66802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3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2F2C64-4217-574E-B8D7-BB2D61023AA1}"/>
              </a:ext>
            </a:extLst>
          </p:cNvPr>
          <p:cNvSpPr/>
          <p:nvPr/>
        </p:nvSpPr>
        <p:spPr>
          <a:xfrm>
            <a:off x="478972" y="1217751"/>
            <a:ext cx="116041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﻿아래는 기존 </a:t>
            </a:r>
            <a:r>
              <a:rPr lang="ko-KR" altLang="en-US" dirty="0" err="1"/>
              <a:t>baseline-model과</a:t>
            </a:r>
            <a:r>
              <a:rPr lang="ko-KR" altLang="en-US" dirty="0"/>
              <a:t> 본 논문의 '</a:t>
            </a:r>
            <a:r>
              <a:rPr lang="ko-KR" altLang="en-US" dirty="0" err="1"/>
              <a:t>Summarization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en-US" altLang="ko-KR" dirty="0"/>
              <a:t> </a:t>
            </a:r>
            <a:r>
              <a:rPr lang="ko-KR" altLang="en-US" dirty="0" err="1"/>
              <a:t>Pointer-Generator</a:t>
            </a:r>
            <a:r>
              <a:rPr lang="ko-KR" altLang="en-US" dirty="0"/>
              <a:t> </a:t>
            </a:r>
            <a:r>
              <a:rPr lang="ko-KR" altLang="en-US" dirty="0" err="1"/>
              <a:t>Networks'의</a:t>
            </a:r>
            <a:r>
              <a:rPr lang="ko-KR" altLang="en-US" dirty="0"/>
              <a:t> 문서 요약 예시이다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DE1EF-C1BB-0240-A334-C930FFCAD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41" y="1864082"/>
            <a:ext cx="5190836" cy="48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76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3D897D-7724-F441-8F26-819CA1D24786}"/>
              </a:ext>
            </a:extLst>
          </p:cNvPr>
          <p:cNvSpPr/>
          <p:nvPr/>
        </p:nvSpPr>
        <p:spPr>
          <a:xfrm>
            <a:off x="0" y="933386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Original</a:t>
            </a:r>
            <a:r>
              <a:rPr lang="ko-KR" altLang="en-US" dirty="0"/>
              <a:t> </a:t>
            </a:r>
            <a:r>
              <a:rPr lang="ko-KR" altLang="en-US" dirty="0" err="1"/>
              <a:t>Text</a:t>
            </a:r>
            <a:r>
              <a:rPr lang="ko-KR" altLang="en-US" dirty="0"/>
              <a:t> (</a:t>
            </a:r>
            <a:r>
              <a:rPr lang="ko-KR" altLang="en-US" dirty="0" err="1"/>
              <a:t>truncated</a:t>
            </a:r>
            <a:r>
              <a:rPr lang="ko-KR" altLang="en-US" dirty="0"/>
              <a:t>): </a:t>
            </a:r>
            <a:r>
              <a:rPr lang="ko-KR" altLang="en-US" dirty="0" err="1"/>
              <a:t>lagos</a:t>
            </a:r>
            <a:r>
              <a:rPr lang="ko-KR" altLang="en-US" dirty="0"/>
              <a:t>, </a:t>
            </a:r>
            <a:r>
              <a:rPr lang="ko-KR" altLang="en-US" dirty="0" err="1"/>
              <a:t>nigeria</a:t>
            </a:r>
            <a:r>
              <a:rPr lang="ko-KR" altLang="en-US" dirty="0"/>
              <a:t> (</a:t>
            </a:r>
            <a:r>
              <a:rPr lang="ko-KR" altLang="en-US" dirty="0" err="1"/>
              <a:t>cnn</a:t>
            </a:r>
            <a:r>
              <a:rPr lang="ko-KR" altLang="en-US" dirty="0"/>
              <a:t>)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day</a:t>
            </a:r>
            <a:r>
              <a:rPr lang="ko-KR" altLang="en-US" dirty="0"/>
              <a:t> </a:t>
            </a: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ko-KR" altLang="en-US" dirty="0" err="1"/>
              <a:t>winning</a:t>
            </a:r>
            <a:r>
              <a:rPr lang="ko-KR" altLang="en-US" dirty="0"/>
              <a:t> </a:t>
            </a:r>
            <a:r>
              <a:rPr lang="ko-KR" altLang="en-US" dirty="0" err="1"/>
              <a:t>nigeria’s</a:t>
            </a:r>
            <a:r>
              <a:rPr lang="ko-KR" altLang="en-US" dirty="0"/>
              <a:t> </a:t>
            </a:r>
            <a:r>
              <a:rPr lang="ko-KR" altLang="en-US" dirty="0" err="1"/>
              <a:t>presidency</a:t>
            </a:r>
            <a:r>
              <a:rPr lang="ko-KR" altLang="en-US" dirty="0"/>
              <a:t>, </a:t>
            </a:r>
            <a:r>
              <a:rPr lang="ko-KR" altLang="en-US" dirty="0" err="1"/>
              <a:t>muhammadu</a:t>
            </a:r>
            <a:r>
              <a:rPr lang="ko-KR" altLang="en-US" dirty="0"/>
              <a:t> </a:t>
            </a:r>
            <a:r>
              <a:rPr lang="ko-KR" altLang="en-US" dirty="0" err="1"/>
              <a:t>buhari</a:t>
            </a:r>
            <a:r>
              <a:rPr lang="ko-KR" altLang="en-US" dirty="0"/>
              <a:t> </a:t>
            </a:r>
            <a:r>
              <a:rPr lang="ko-KR" altLang="en-US" dirty="0" err="1"/>
              <a:t>told</a:t>
            </a:r>
            <a:r>
              <a:rPr lang="ko-KR" altLang="en-US" dirty="0"/>
              <a:t> </a:t>
            </a:r>
            <a:r>
              <a:rPr lang="ko-KR" altLang="en-US" dirty="0" err="1"/>
              <a:t>cnn’s</a:t>
            </a:r>
            <a:r>
              <a:rPr lang="ko-KR" altLang="en-US" dirty="0"/>
              <a:t> </a:t>
            </a:r>
            <a:r>
              <a:rPr lang="ko-KR" altLang="en-US" dirty="0" err="1"/>
              <a:t>christiane</a:t>
            </a:r>
            <a:r>
              <a:rPr lang="ko-KR" altLang="en-US" dirty="0"/>
              <a:t> </a:t>
            </a:r>
            <a:r>
              <a:rPr lang="ko-KR" altLang="en-US" dirty="0" err="1"/>
              <a:t>amanpour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he</a:t>
            </a:r>
            <a:r>
              <a:rPr lang="ko-KR" altLang="en-US" dirty="0"/>
              <a:t> </a:t>
            </a:r>
            <a:r>
              <a:rPr lang="ko-KR" altLang="en-US" dirty="0" err="1"/>
              <a:t>plans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aggressively</a:t>
            </a:r>
            <a:r>
              <a:rPr lang="ko-KR" altLang="en-US" dirty="0"/>
              <a:t> </a:t>
            </a:r>
            <a:r>
              <a:rPr lang="ko-KR" altLang="en-US" dirty="0" err="1"/>
              <a:t>fight</a:t>
            </a:r>
            <a:r>
              <a:rPr lang="ko-KR" altLang="en-US" dirty="0"/>
              <a:t> </a:t>
            </a:r>
            <a:r>
              <a:rPr lang="ko-KR" altLang="en-US" dirty="0" err="1"/>
              <a:t>corruption</a:t>
            </a:r>
            <a:r>
              <a:rPr lang="ko-KR" altLang="en-US" dirty="0"/>
              <a:t> </a:t>
            </a:r>
            <a:r>
              <a:rPr lang="ko-KR" altLang="en-US" dirty="0" err="1"/>
              <a:t>that</a:t>
            </a:r>
            <a:r>
              <a:rPr lang="ko-KR" altLang="en-US" dirty="0"/>
              <a:t> </a:t>
            </a:r>
            <a:r>
              <a:rPr lang="ko-KR" altLang="en-US" dirty="0" err="1"/>
              <a:t>has</a:t>
            </a:r>
            <a:r>
              <a:rPr lang="ko-KR" altLang="en-US" dirty="0"/>
              <a:t> </a:t>
            </a:r>
            <a:r>
              <a:rPr lang="ko-KR" altLang="en-US" dirty="0" err="1"/>
              <a:t>long</a:t>
            </a:r>
            <a:r>
              <a:rPr lang="ko-KR" altLang="en-US" dirty="0"/>
              <a:t> </a:t>
            </a:r>
            <a:r>
              <a:rPr lang="ko-KR" altLang="en-US" dirty="0" err="1"/>
              <a:t>plagued</a:t>
            </a:r>
            <a:r>
              <a:rPr lang="ko-KR" altLang="en-US" dirty="0"/>
              <a:t> </a:t>
            </a:r>
            <a:r>
              <a:rPr lang="ko-KR" altLang="en-US" dirty="0" err="1"/>
              <a:t>nigeria</a:t>
            </a:r>
            <a:r>
              <a:rPr lang="ko-KR" altLang="en-US" dirty="0"/>
              <a:t> and </a:t>
            </a:r>
            <a:r>
              <a:rPr lang="ko-KR" altLang="en-US" dirty="0" err="1"/>
              <a:t>go</a:t>
            </a:r>
            <a:r>
              <a:rPr lang="ko-KR" altLang="en-US" dirty="0"/>
              <a:t> </a:t>
            </a: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root</a:t>
            </a:r>
            <a:r>
              <a:rPr lang="ko-KR" altLang="en-US" dirty="0"/>
              <a:t> of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nation’s</a:t>
            </a:r>
            <a:r>
              <a:rPr lang="ko-KR" altLang="en-US" dirty="0"/>
              <a:t> </a:t>
            </a:r>
            <a:r>
              <a:rPr lang="ko-KR" altLang="en-US" dirty="0" err="1"/>
              <a:t>unrest</a:t>
            </a:r>
            <a:r>
              <a:rPr lang="ko-KR" altLang="en-US" dirty="0"/>
              <a:t>. </a:t>
            </a:r>
            <a:r>
              <a:rPr lang="ko-KR" altLang="en-US" dirty="0" err="1"/>
              <a:t>buhari</a:t>
            </a:r>
            <a:r>
              <a:rPr lang="ko-KR" altLang="en-US" dirty="0"/>
              <a:t> </a:t>
            </a:r>
            <a:r>
              <a:rPr lang="ko-KR" altLang="en-US" dirty="0" err="1"/>
              <a:t>said</a:t>
            </a:r>
            <a:r>
              <a:rPr lang="ko-KR" altLang="en-US" dirty="0"/>
              <a:t> </a:t>
            </a:r>
            <a:r>
              <a:rPr lang="ko-KR" altLang="en-US" dirty="0" err="1"/>
              <a:t>he’ll</a:t>
            </a:r>
            <a:r>
              <a:rPr lang="ko-KR" altLang="en-US" dirty="0"/>
              <a:t> “</a:t>
            </a:r>
            <a:r>
              <a:rPr lang="ko-KR" altLang="en-US" dirty="0" err="1"/>
              <a:t>rapidly</a:t>
            </a:r>
            <a:r>
              <a:rPr lang="ko-KR" altLang="en-US" dirty="0"/>
              <a:t> </a:t>
            </a:r>
            <a:r>
              <a:rPr lang="ko-KR" altLang="en-US" dirty="0" err="1"/>
              <a:t>give</a:t>
            </a:r>
            <a:r>
              <a:rPr lang="ko-KR" altLang="en-US" dirty="0"/>
              <a:t> </a:t>
            </a:r>
            <a:r>
              <a:rPr lang="ko-KR" altLang="en-US" dirty="0" err="1"/>
              <a:t>attention</a:t>
            </a:r>
            <a:r>
              <a:rPr lang="ko-KR" altLang="en-US" dirty="0"/>
              <a:t>”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curbing</a:t>
            </a:r>
            <a:r>
              <a:rPr lang="ko-KR" altLang="en-US" dirty="0"/>
              <a:t> </a:t>
            </a:r>
            <a:r>
              <a:rPr lang="ko-KR" altLang="en-US" dirty="0" err="1"/>
              <a:t>violence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northeast</a:t>
            </a:r>
            <a:r>
              <a:rPr lang="ko-KR" altLang="en-US" dirty="0"/>
              <a:t> </a:t>
            </a:r>
            <a:r>
              <a:rPr lang="ko-KR" altLang="en-US" dirty="0" err="1"/>
              <a:t>part</a:t>
            </a:r>
            <a:r>
              <a:rPr lang="ko-KR" altLang="en-US" dirty="0"/>
              <a:t> of </a:t>
            </a:r>
            <a:r>
              <a:rPr lang="ko-KR" altLang="en-US" dirty="0" err="1"/>
              <a:t>nigeria</a:t>
            </a:r>
            <a:r>
              <a:rPr lang="ko-KR" altLang="en-US" dirty="0"/>
              <a:t>, </a:t>
            </a:r>
            <a:r>
              <a:rPr lang="ko-KR" altLang="en-US" dirty="0" err="1"/>
              <a:t>where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terrorist</a:t>
            </a:r>
            <a:r>
              <a:rPr lang="ko-KR" altLang="en-US" dirty="0"/>
              <a:t> </a:t>
            </a:r>
            <a:r>
              <a:rPr lang="ko-KR" altLang="en-US" dirty="0" err="1"/>
              <a:t>group</a:t>
            </a:r>
            <a:r>
              <a:rPr lang="ko-KR" altLang="en-US" dirty="0"/>
              <a:t> </a:t>
            </a:r>
            <a:r>
              <a:rPr lang="ko-KR" altLang="en-US" dirty="0" err="1"/>
              <a:t>boko</a:t>
            </a:r>
            <a:r>
              <a:rPr lang="ko-KR" altLang="en-US" dirty="0"/>
              <a:t> </a:t>
            </a:r>
            <a:r>
              <a:rPr lang="ko-KR" altLang="en-US" dirty="0" err="1"/>
              <a:t>haram</a:t>
            </a:r>
            <a:r>
              <a:rPr lang="ko-KR" altLang="en-US" dirty="0"/>
              <a:t> </a:t>
            </a:r>
            <a:r>
              <a:rPr lang="ko-KR" altLang="en-US" dirty="0" err="1"/>
              <a:t>operates</a:t>
            </a:r>
            <a:r>
              <a:rPr lang="ko-KR" altLang="en-US" dirty="0"/>
              <a:t>.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cooperating</a:t>
            </a:r>
            <a:r>
              <a:rPr lang="ko-KR" altLang="en-US" dirty="0"/>
              <a:t> </a:t>
            </a:r>
            <a:r>
              <a:rPr lang="ko-KR" altLang="en-US" dirty="0" err="1"/>
              <a:t>with</a:t>
            </a:r>
            <a:r>
              <a:rPr lang="ko-KR" altLang="en-US" dirty="0"/>
              <a:t> </a:t>
            </a:r>
            <a:r>
              <a:rPr lang="ko-KR" altLang="en-US" dirty="0" err="1"/>
              <a:t>neighboring</a:t>
            </a:r>
            <a:r>
              <a:rPr lang="ko-KR" altLang="en-US" dirty="0"/>
              <a:t> </a:t>
            </a:r>
            <a:r>
              <a:rPr lang="ko-KR" altLang="en-US" dirty="0" err="1"/>
              <a:t>nations</a:t>
            </a:r>
            <a:r>
              <a:rPr lang="ko-KR" altLang="en-US" dirty="0"/>
              <a:t> </a:t>
            </a:r>
            <a:r>
              <a:rPr lang="ko-KR" altLang="en-US" dirty="0" err="1"/>
              <a:t>chad</a:t>
            </a:r>
            <a:r>
              <a:rPr lang="ko-KR" altLang="en-US" dirty="0"/>
              <a:t>, </a:t>
            </a:r>
            <a:r>
              <a:rPr lang="ko-KR" altLang="en-US" dirty="0" err="1"/>
              <a:t>cameroon</a:t>
            </a:r>
            <a:r>
              <a:rPr lang="ko-KR" altLang="en-US" dirty="0"/>
              <a:t> and </a:t>
            </a:r>
            <a:r>
              <a:rPr lang="ko-KR" altLang="en-US" dirty="0" err="1"/>
              <a:t>niger</a:t>
            </a:r>
            <a:r>
              <a:rPr lang="ko-KR" altLang="en-US" dirty="0"/>
              <a:t>, </a:t>
            </a:r>
            <a:r>
              <a:rPr lang="ko-KR" altLang="en-US" dirty="0" err="1"/>
              <a:t>he</a:t>
            </a:r>
            <a:r>
              <a:rPr lang="ko-KR" altLang="en-US" dirty="0"/>
              <a:t> </a:t>
            </a:r>
            <a:r>
              <a:rPr lang="ko-KR" altLang="en-US" dirty="0" err="1"/>
              <a:t>said</a:t>
            </a:r>
            <a:r>
              <a:rPr lang="ko-KR" altLang="en-US" dirty="0"/>
              <a:t> </a:t>
            </a:r>
            <a:r>
              <a:rPr lang="ko-KR" altLang="en-US" dirty="0" err="1"/>
              <a:t>his</a:t>
            </a:r>
            <a:r>
              <a:rPr lang="ko-KR" altLang="en-US" dirty="0"/>
              <a:t> </a:t>
            </a:r>
            <a:r>
              <a:rPr lang="ko-KR" altLang="en-US" dirty="0" err="1"/>
              <a:t>administration</a:t>
            </a:r>
            <a:r>
              <a:rPr lang="ko-KR" altLang="en-US" dirty="0"/>
              <a:t> </a:t>
            </a:r>
            <a:r>
              <a:rPr lang="ko-KR" altLang="en-US" dirty="0" err="1"/>
              <a:t>is</a:t>
            </a:r>
            <a:r>
              <a:rPr lang="ko-KR" altLang="en-US" dirty="0"/>
              <a:t> </a:t>
            </a:r>
            <a:r>
              <a:rPr lang="ko-KR" altLang="en-US" dirty="0" err="1"/>
              <a:t>confident</a:t>
            </a:r>
            <a:r>
              <a:rPr lang="ko-KR" altLang="en-US" dirty="0"/>
              <a:t> </a:t>
            </a:r>
            <a:r>
              <a:rPr lang="ko-KR" altLang="en-US" dirty="0" err="1"/>
              <a:t>it</a:t>
            </a:r>
            <a:r>
              <a:rPr lang="ko-KR" altLang="en-US" dirty="0"/>
              <a:t> </a:t>
            </a:r>
            <a:r>
              <a:rPr lang="ko-KR" altLang="en-US" dirty="0" err="1"/>
              <a:t>will</a:t>
            </a:r>
            <a:r>
              <a:rPr lang="ko-KR" altLang="en-US" dirty="0"/>
              <a:t> </a:t>
            </a:r>
            <a:r>
              <a:rPr lang="ko-KR" altLang="en-US" dirty="0" err="1"/>
              <a:t>be</a:t>
            </a:r>
            <a:r>
              <a:rPr lang="ko-KR" altLang="en-US" dirty="0"/>
              <a:t> </a:t>
            </a:r>
            <a:r>
              <a:rPr lang="ko-KR" altLang="en-US" dirty="0" err="1"/>
              <a:t>able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thwart</a:t>
            </a:r>
            <a:r>
              <a:rPr lang="ko-KR" altLang="en-US" dirty="0"/>
              <a:t> </a:t>
            </a:r>
            <a:r>
              <a:rPr lang="ko-KR" altLang="en-US" dirty="0" err="1"/>
              <a:t>criminals</a:t>
            </a:r>
            <a:r>
              <a:rPr lang="ko-KR" altLang="en-US" dirty="0"/>
              <a:t> and </a:t>
            </a:r>
            <a:r>
              <a:rPr lang="ko-KR" altLang="en-US" dirty="0" err="1"/>
              <a:t>others</a:t>
            </a:r>
            <a:r>
              <a:rPr lang="ko-KR" altLang="en-US" dirty="0"/>
              <a:t> </a:t>
            </a:r>
            <a:r>
              <a:rPr lang="ko-KR" altLang="en-US" dirty="0" err="1"/>
              <a:t>contributing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nigeria’s</a:t>
            </a:r>
            <a:r>
              <a:rPr lang="ko-KR" altLang="en-US" dirty="0"/>
              <a:t> </a:t>
            </a:r>
            <a:r>
              <a:rPr lang="ko-KR" altLang="en-US" dirty="0" err="1"/>
              <a:t>instability</a:t>
            </a:r>
            <a:r>
              <a:rPr lang="ko-KR" altLang="en-US" dirty="0"/>
              <a:t>.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first</a:t>
            </a:r>
            <a:r>
              <a:rPr lang="ko-KR" altLang="en-US" dirty="0"/>
              <a:t> </a:t>
            </a:r>
            <a:r>
              <a:rPr lang="ko-KR" altLang="en-US" dirty="0" err="1"/>
              <a:t>time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nigeria’s</a:t>
            </a:r>
            <a:r>
              <a:rPr lang="ko-KR" altLang="en-US" dirty="0"/>
              <a:t> </a:t>
            </a:r>
            <a:r>
              <a:rPr lang="ko-KR" altLang="en-US" dirty="0" err="1"/>
              <a:t>history</a:t>
            </a:r>
            <a:r>
              <a:rPr lang="ko-KR" altLang="en-US" dirty="0"/>
              <a:t>,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opposition</a:t>
            </a:r>
            <a:r>
              <a:rPr lang="ko-KR" altLang="en-US" dirty="0"/>
              <a:t> </a:t>
            </a:r>
            <a:r>
              <a:rPr lang="ko-KR" altLang="en-US" dirty="0" err="1"/>
              <a:t>defeated</a:t>
            </a:r>
            <a:r>
              <a:rPr lang="ko-KR" altLang="en-US" dirty="0"/>
              <a:t>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ruling</a:t>
            </a:r>
            <a:r>
              <a:rPr lang="ko-KR" altLang="en-US" dirty="0"/>
              <a:t> </a:t>
            </a:r>
            <a:r>
              <a:rPr lang="ko-KR" altLang="en-US" dirty="0" err="1"/>
              <a:t>party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democratic</a:t>
            </a:r>
            <a:r>
              <a:rPr lang="ko-KR" altLang="en-US" dirty="0"/>
              <a:t> </a:t>
            </a:r>
            <a:r>
              <a:rPr lang="ko-KR" altLang="en-US" dirty="0" err="1"/>
              <a:t>elections</a:t>
            </a:r>
            <a:r>
              <a:rPr lang="ko-KR" altLang="en-US" dirty="0"/>
              <a:t>. </a:t>
            </a:r>
            <a:r>
              <a:rPr lang="ko-KR" altLang="en-US" dirty="0" err="1"/>
              <a:t>buhari</a:t>
            </a:r>
            <a:r>
              <a:rPr lang="ko-KR" altLang="en-US" dirty="0"/>
              <a:t> </a:t>
            </a:r>
            <a:r>
              <a:rPr lang="ko-KR" altLang="en-US" dirty="0" err="1"/>
              <a:t>defeated</a:t>
            </a:r>
            <a:r>
              <a:rPr lang="ko-KR" altLang="en-US" dirty="0"/>
              <a:t> </a:t>
            </a:r>
            <a:r>
              <a:rPr lang="ko-KR" altLang="en-US" dirty="0" err="1"/>
              <a:t>incumbent</a:t>
            </a:r>
            <a:r>
              <a:rPr lang="ko-KR" altLang="en-US" dirty="0"/>
              <a:t> </a:t>
            </a:r>
            <a:r>
              <a:rPr lang="ko-KR" altLang="en-US" dirty="0" err="1"/>
              <a:t>goodluck</a:t>
            </a:r>
            <a:r>
              <a:rPr lang="ko-KR" altLang="en-US" dirty="0"/>
              <a:t> </a:t>
            </a:r>
            <a:r>
              <a:rPr lang="ko-KR" altLang="en-US" dirty="0" err="1"/>
              <a:t>jonathan</a:t>
            </a:r>
            <a:r>
              <a:rPr lang="ko-KR" altLang="en-US" dirty="0"/>
              <a:t> </a:t>
            </a:r>
            <a:r>
              <a:rPr lang="ko-KR" altLang="en-US" dirty="0" err="1"/>
              <a:t>by</a:t>
            </a:r>
            <a:r>
              <a:rPr lang="ko-KR" altLang="en-US" dirty="0"/>
              <a:t> </a:t>
            </a:r>
            <a:r>
              <a:rPr lang="ko-KR" altLang="en-US" dirty="0" err="1"/>
              <a:t>about</a:t>
            </a:r>
            <a:r>
              <a:rPr lang="ko-KR" altLang="en-US" dirty="0"/>
              <a:t> 2 </a:t>
            </a:r>
            <a:r>
              <a:rPr lang="ko-KR" altLang="en-US" dirty="0" err="1"/>
              <a:t>million</a:t>
            </a:r>
            <a:r>
              <a:rPr lang="ko-KR" altLang="en-US" dirty="0"/>
              <a:t> </a:t>
            </a:r>
            <a:r>
              <a:rPr lang="ko-KR" altLang="en-US" dirty="0" err="1"/>
              <a:t>votes</a:t>
            </a:r>
            <a:r>
              <a:rPr lang="ko-KR" altLang="en-US" dirty="0"/>
              <a:t>, </a:t>
            </a:r>
            <a:r>
              <a:rPr lang="ko-KR" altLang="en-US" dirty="0" err="1"/>
              <a:t>according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nigeria’s</a:t>
            </a:r>
            <a:r>
              <a:rPr lang="ko-KR" altLang="en-US" dirty="0"/>
              <a:t> </a:t>
            </a:r>
            <a:r>
              <a:rPr lang="ko-KR" altLang="en-US" dirty="0" err="1"/>
              <a:t>independent</a:t>
            </a:r>
            <a:r>
              <a:rPr lang="ko-KR" altLang="en-US" dirty="0"/>
              <a:t> </a:t>
            </a:r>
            <a:r>
              <a:rPr lang="ko-KR" altLang="en-US" dirty="0" err="1"/>
              <a:t>national</a:t>
            </a:r>
            <a:r>
              <a:rPr lang="ko-KR" altLang="en-US" dirty="0"/>
              <a:t> </a:t>
            </a:r>
            <a:r>
              <a:rPr lang="ko-KR" altLang="en-US" dirty="0" err="1"/>
              <a:t>electoral</a:t>
            </a:r>
            <a:r>
              <a:rPr lang="ko-KR" altLang="en-US" dirty="0"/>
              <a:t> </a:t>
            </a:r>
            <a:r>
              <a:rPr lang="ko-KR" altLang="en-US" dirty="0" err="1"/>
              <a:t>commission</a:t>
            </a:r>
            <a:r>
              <a:rPr lang="ko-KR" altLang="en-US" dirty="0"/>
              <a:t>. </a:t>
            </a:r>
            <a:r>
              <a:rPr lang="ko-KR" altLang="en-US" dirty="0" err="1"/>
              <a:t>the</a:t>
            </a:r>
            <a:r>
              <a:rPr lang="ko-KR" altLang="en-US" dirty="0"/>
              <a:t> </a:t>
            </a:r>
            <a:r>
              <a:rPr lang="ko-KR" altLang="en-US" dirty="0" err="1"/>
              <a:t>win</a:t>
            </a:r>
            <a:r>
              <a:rPr lang="ko-KR" altLang="en-US" dirty="0"/>
              <a:t> </a:t>
            </a:r>
            <a:r>
              <a:rPr lang="ko-KR" altLang="en-US" dirty="0" err="1"/>
              <a:t>comes</a:t>
            </a:r>
            <a:r>
              <a:rPr lang="ko-KR" altLang="en-US" dirty="0"/>
              <a:t> </a:t>
            </a:r>
            <a:r>
              <a:rPr lang="ko-KR" altLang="en-US" dirty="0" err="1"/>
              <a:t>after</a:t>
            </a:r>
            <a:r>
              <a:rPr lang="ko-KR" altLang="en-US" dirty="0"/>
              <a:t> </a:t>
            </a:r>
            <a:r>
              <a:rPr lang="ko-KR" altLang="en-US" dirty="0" err="1"/>
              <a:t>a</a:t>
            </a:r>
            <a:r>
              <a:rPr lang="ko-KR" altLang="en-US" dirty="0"/>
              <a:t> </a:t>
            </a:r>
            <a:r>
              <a:rPr lang="ko-KR" altLang="en-US" dirty="0" err="1"/>
              <a:t>long</a:t>
            </a:r>
            <a:r>
              <a:rPr lang="ko-KR" altLang="en-US" dirty="0"/>
              <a:t> </a:t>
            </a:r>
            <a:r>
              <a:rPr lang="ko-KR" altLang="en-US" dirty="0" err="1"/>
              <a:t>history</a:t>
            </a:r>
            <a:r>
              <a:rPr lang="ko-KR" altLang="en-US" dirty="0"/>
              <a:t> of </a:t>
            </a:r>
            <a:r>
              <a:rPr lang="ko-KR" altLang="en-US" dirty="0" err="1"/>
              <a:t>military</a:t>
            </a:r>
            <a:r>
              <a:rPr lang="ko-KR" altLang="en-US" dirty="0"/>
              <a:t> </a:t>
            </a:r>
            <a:r>
              <a:rPr lang="ko-KR" altLang="en-US" dirty="0" err="1"/>
              <a:t>rule</a:t>
            </a:r>
            <a:r>
              <a:rPr lang="ko-KR" altLang="en-US" dirty="0"/>
              <a:t>, </a:t>
            </a:r>
            <a:r>
              <a:rPr lang="ko-KR" altLang="en-US" dirty="0" err="1"/>
              <a:t>coups</a:t>
            </a:r>
            <a:r>
              <a:rPr lang="ko-KR" altLang="en-US" dirty="0"/>
              <a:t> and </a:t>
            </a:r>
            <a:r>
              <a:rPr lang="ko-KR" altLang="en-US" dirty="0" err="1"/>
              <a:t>botched</a:t>
            </a:r>
            <a:r>
              <a:rPr lang="ko-KR" altLang="en-US" dirty="0"/>
              <a:t> </a:t>
            </a:r>
            <a:r>
              <a:rPr lang="ko-KR" altLang="en-US" dirty="0" err="1"/>
              <a:t>attempts</a:t>
            </a:r>
            <a:r>
              <a:rPr lang="ko-KR" altLang="en-US" dirty="0"/>
              <a:t> </a:t>
            </a:r>
            <a:r>
              <a:rPr lang="ko-KR" altLang="en-US" dirty="0" err="1"/>
              <a:t>at</a:t>
            </a:r>
            <a:r>
              <a:rPr lang="ko-KR" altLang="en-US" dirty="0"/>
              <a:t> </a:t>
            </a:r>
            <a:r>
              <a:rPr lang="ko-KR" altLang="en-US" dirty="0" err="1"/>
              <a:t>democracy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africa’s</a:t>
            </a:r>
            <a:r>
              <a:rPr lang="ko-KR" altLang="en-US" dirty="0"/>
              <a:t> </a:t>
            </a:r>
            <a:r>
              <a:rPr lang="ko-KR" altLang="en-US" dirty="0" err="1"/>
              <a:t>most</a:t>
            </a:r>
            <a:r>
              <a:rPr lang="ko-KR" altLang="en-US" dirty="0"/>
              <a:t> </a:t>
            </a:r>
            <a:r>
              <a:rPr lang="ko-KR" altLang="en-US" dirty="0" err="1"/>
              <a:t>populous</a:t>
            </a:r>
            <a:r>
              <a:rPr lang="ko-KR" altLang="en-US" dirty="0"/>
              <a:t> </a:t>
            </a:r>
            <a:r>
              <a:rPr lang="ko-KR" altLang="en-US" dirty="0" err="1"/>
              <a:t>nation</a:t>
            </a:r>
            <a:r>
              <a:rPr lang="ko-KR" altLang="en-US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59CE52-017D-D846-B726-193F98D41163}"/>
              </a:ext>
            </a:extLst>
          </p:cNvPr>
          <p:cNvSpPr/>
          <p:nvPr/>
        </p:nvSpPr>
        <p:spPr>
          <a:xfrm>
            <a:off x="6226629" y="933386"/>
            <a:ext cx="58891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무하마두</a:t>
            </a:r>
            <a:r>
              <a:rPr lang="ko-KR" altLang="en-US" dirty="0"/>
              <a:t> 부 하리 (나이지리아 대통령 당선인)는 나이지리아 대통령 당선 후 1 일 나이지리아 라고스 (나이지리아) 신문과의 인터뷰에서 나이지리아를 오랫동안 괴롭 </a:t>
            </a:r>
            <a:r>
              <a:rPr lang="ko-KR" altLang="en-US" dirty="0" err="1"/>
              <a:t>히던</a:t>
            </a:r>
            <a:r>
              <a:rPr lang="ko-KR" altLang="en-US" dirty="0"/>
              <a:t> 국민들의 불안을 근절하기 위해 적극적으로 노력할 것이라고 밝혔다. 부 하리 총리는 테러 단체 인 </a:t>
            </a:r>
            <a:r>
              <a:rPr lang="ko-KR" altLang="en-US" dirty="0" err="1"/>
              <a:t>보코</a:t>
            </a:r>
            <a:r>
              <a:rPr lang="ko-KR" altLang="en-US" dirty="0"/>
              <a:t> 하람 (</a:t>
            </a:r>
            <a:r>
              <a:rPr lang="ko-KR" altLang="en-US" dirty="0" err="1"/>
              <a:t>boko</a:t>
            </a:r>
            <a:r>
              <a:rPr lang="ko-KR" altLang="en-US" dirty="0"/>
              <a:t> </a:t>
            </a:r>
            <a:r>
              <a:rPr lang="ko-KR" altLang="en-US" dirty="0" err="1"/>
              <a:t>haram</a:t>
            </a:r>
            <a:r>
              <a:rPr lang="ko-KR" altLang="en-US" dirty="0"/>
              <a:t>)이 운영하는 나이지리아 북동부 지역에서 폭력을 억제하기 위해 "신속히 관심을 기울일 </a:t>
            </a:r>
            <a:r>
              <a:rPr lang="ko-KR" altLang="en-US" dirty="0" err="1"/>
              <a:t>것"이라고</a:t>
            </a:r>
            <a:r>
              <a:rPr lang="ko-KR" altLang="en-US" dirty="0"/>
              <a:t> 말했다. 차드, 카메룬, 니제르 등 주변 국가들과 협력함으로써 부시 행정부는 나이지리아의 불안정성에 기여한 범죄자들과 다른 사람들을 도울 </a:t>
            </a:r>
            <a:r>
              <a:rPr lang="ko-KR" altLang="en-US" dirty="0" err="1"/>
              <a:t>수있을</a:t>
            </a:r>
            <a:r>
              <a:rPr lang="ko-KR" altLang="en-US" dirty="0"/>
              <a:t> 것이라고 확신했다. 나이지리아 역사상 처음으로 야당은 민주당 선거에서 여당을 격파했다. 부 </a:t>
            </a:r>
            <a:r>
              <a:rPr lang="ko-KR" altLang="en-US" dirty="0" err="1"/>
              <a:t>하리는</a:t>
            </a:r>
            <a:r>
              <a:rPr lang="ko-KR" altLang="en-US" dirty="0"/>
              <a:t> 나이지리아의 독립 선거 관리위원회에 따르면 현직의 옳은 </a:t>
            </a:r>
            <a:r>
              <a:rPr lang="ko-KR" altLang="en-US" dirty="0" err="1"/>
              <a:t>요나탄을</a:t>
            </a:r>
            <a:r>
              <a:rPr lang="ko-KR" altLang="en-US" dirty="0"/>
              <a:t> 약 2 </a:t>
            </a:r>
            <a:r>
              <a:rPr lang="ko-KR" altLang="en-US" dirty="0" err="1"/>
              <a:t>백만표로</a:t>
            </a:r>
            <a:r>
              <a:rPr lang="ko-KR" altLang="en-US" dirty="0"/>
              <a:t> 꺾었다. 이 승리는 오랜 역사의 군대 통치, 쿠데타, 그리고 아프리카에서 가장 인구가 많은 국가의 민주주의 시도에 부딪혔다.</a:t>
            </a:r>
          </a:p>
        </p:txBody>
      </p:sp>
    </p:spTree>
    <p:extLst>
      <p:ext uri="{BB962C8B-B14F-4D97-AF65-F5344CB8AC3E}">
        <p14:creationId xmlns:p14="http://schemas.microsoft.com/office/powerpoint/2010/main" val="4083766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53093" y="4471498"/>
            <a:ext cx="1061258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ko-KR" altLang="en-US" b="1" dirty="0"/>
              <a:t>텍스트로부터 주요 핵심 내용을 </a:t>
            </a:r>
            <a:r>
              <a:rPr lang="en-US" altLang="ko-KR" b="1" dirty="0"/>
              <a:t>1~2</a:t>
            </a:r>
            <a:r>
              <a:rPr lang="ko-KR" altLang="en-US" b="1" dirty="0"/>
              <a:t>문장 길이로 요약해 주는 기술의 소개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추상적 문서 요약</a:t>
            </a:r>
            <a:r>
              <a:rPr lang="en-US" altLang="ko-KR" dirty="0"/>
              <a:t>(abstractive text summarization)</a:t>
            </a:r>
            <a:r>
              <a:rPr lang="ko-KR" altLang="en-US" dirty="0"/>
              <a:t> 방식에서 문제시 되던 부정확한 </a:t>
            </a:r>
            <a:r>
              <a:rPr lang="ko-KR" altLang="en-US" b="1" dirty="0" err="1"/>
              <a:t>재현성과</a:t>
            </a:r>
            <a:r>
              <a:rPr lang="ko-KR" altLang="en-US" b="1" dirty="0"/>
              <a:t> 반복적인 생성 문제</a:t>
            </a:r>
            <a:r>
              <a:rPr lang="ko-KR" altLang="en-US" dirty="0"/>
              <a:t>를 </a:t>
            </a:r>
            <a:r>
              <a:rPr lang="ko-KR" altLang="en-US" b="1" dirty="0"/>
              <a:t>각각 </a:t>
            </a:r>
            <a:r>
              <a:rPr lang="en-US" altLang="ko-KR" b="1" dirty="0"/>
              <a:t>‘Point-</a:t>
            </a:r>
            <a:r>
              <a:rPr lang="en-US" altLang="ko-KR" b="1" dirty="0" err="1"/>
              <a:t>GeneratorNetwork</a:t>
            </a:r>
            <a:r>
              <a:rPr lang="en-US" altLang="ko-KR" b="1" dirty="0"/>
              <a:t>’ </a:t>
            </a:r>
            <a:r>
              <a:rPr lang="ko-KR" altLang="en-US" b="1" dirty="0"/>
              <a:t>와 </a:t>
            </a:r>
            <a:r>
              <a:rPr lang="en-US" altLang="ko-KR" b="1" dirty="0"/>
              <a:t>‘</a:t>
            </a:r>
            <a:r>
              <a:rPr lang="en-US" altLang="ko-KR" b="1" dirty="0" err="1"/>
              <a:t>Converage</a:t>
            </a:r>
            <a:r>
              <a:rPr lang="en-US" altLang="ko-KR" b="1" dirty="0"/>
              <a:t> Mechanism’</a:t>
            </a:r>
            <a:r>
              <a:rPr lang="ko-KR" altLang="en-US" b="1" dirty="0"/>
              <a:t>을 통해 해결</a:t>
            </a:r>
            <a:r>
              <a:rPr lang="ko-KR" altLang="en-US" dirty="0"/>
              <a:t>했다는 것이 이 연구의 특징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ACDD84-C466-8140-BAE5-A68D210A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458" y="815629"/>
            <a:ext cx="7380514" cy="327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30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48AD57-58EE-7D4E-9CC8-6A6C6D86A244}"/>
              </a:ext>
            </a:extLst>
          </p:cNvPr>
          <p:cNvSpPr/>
          <p:nvPr/>
        </p:nvSpPr>
        <p:spPr>
          <a:xfrm>
            <a:off x="228600" y="248652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Baseline Seq2Seq + Attention: UNK UNK says his administration is confident it will be able to destabilize </a:t>
            </a:r>
            <a:r>
              <a:rPr lang="en-US" altLang="ko-KR" dirty="0" err="1"/>
              <a:t>nigeria’s</a:t>
            </a:r>
            <a:r>
              <a:rPr lang="en-US" altLang="ko-KR" dirty="0"/>
              <a:t> economy. UNK says his administration is confident it will be able to thwart criminals and other </a:t>
            </a:r>
            <a:r>
              <a:rPr lang="en-US" altLang="ko-KR" dirty="0" err="1"/>
              <a:t>nigerians</a:t>
            </a:r>
            <a:r>
              <a:rPr lang="en-US" altLang="ko-KR" dirty="0"/>
              <a:t>. he says the country has long </a:t>
            </a:r>
            <a:r>
              <a:rPr lang="en-US" altLang="ko-KR" dirty="0" err="1"/>
              <a:t>nigeria</a:t>
            </a:r>
            <a:r>
              <a:rPr lang="en-US" altLang="ko-KR" dirty="0"/>
              <a:t> and </a:t>
            </a:r>
            <a:r>
              <a:rPr lang="en-US" altLang="ko-KR" dirty="0" err="1"/>
              <a:t>nigeria’s</a:t>
            </a:r>
            <a:r>
              <a:rPr lang="en-US" altLang="ko-KR" dirty="0"/>
              <a:t> economy.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35DE940-23DD-0D48-86CC-DC51A1651998}"/>
              </a:ext>
            </a:extLst>
          </p:cNvPr>
          <p:cNvSpPr/>
          <p:nvPr/>
        </p:nvSpPr>
        <p:spPr>
          <a:xfrm>
            <a:off x="6071259" y="248652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Baseline</a:t>
            </a:r>
            <a:r>
              <a:rPr lang="ko-KR" altLang="en-US" dirty="0"/>
              <a:t> Seq2Seq +주의 : UNK </a:t>
            </a:r>
            <a:r>
              <a:rPr lang="ko-KR" altLang="en-US" dirty="0" err="1"/>
              <a:t>UNK는</a:t>
            </a:r>
            <a:r>
              <a:rPr lang="ko-KR" altLang="en-US" dirty="0"/>
              <a:t> 행정부가 나이지리아의 경제를 불안정하게 만들 것이라고 확신한다고 말했습니다. </a:t>
            </a:r>
            <a:r>
              <a:rPr lang="ko-KR" altLang="en-US" dirty="0" err="1"/>
              <a:t>UNK는</a:t>
            </a:r>
            <a:r>
              <a:rPr lang="ko-KR" altLang="en-US" dirty="0"/>
              <a:t> 자신의 정부가 범죄자들과 다른 나이지리아 인들을 꺾을 </a:t>
            </a:r>
            <a:r>
              <a:rPr lang="ko-KR" altLang="en-US" dirty="0" err="1"/>
              <a:t>수있을</a:t>
            </a:r>
            <a:r>
              <a:rPr lang="ko-KR" altLang="en-US" dirty="0"/>
              <a:t> 것이라고 확신한다고 말했습니다.</a:t>
            </a:r>
            <a:r>
              <a:rPr lang="en-US" altLang="ko-KR" dirty="0"/>
              <a:t> </a:t>
            </a:r>
            <a:r>
              <a:rPr lang="ko-KR" altLang="en-US" dirty="0"/>
              <a:t>그는 나이지리아와 나이지리아의 경제가 오래되었다고 말했습니다.</a:t>
            </a:r>
          </a:p>
        </p:txBody>
      </p:sp>
    </p:spTree>
    <p:extLst>
      <p:ext uri="{BB962C8B-B14F-4D97-AF65-F5344CB8AC3E}">
        <p14:creationId xmlns:p14="http://schemas.microsoft.com/office/powerpoint/2010/main" val="4158175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25236C-CC9B-CA4D-B2EE-C83FCA25FACF}"/>
              </a:ext>
            </a:extLst>
          </p:cNvPr>
          <p:cNvSpPr/>
          <p:nvPr/>
        </p:nvSpPr>
        <p:spPr>
          <a:xfrm>
            <a:off x="141514" y="2072865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Pointer-Gen: </a:t>
            </a:r>
            <a:r>
              <a:rPr lang="en-US" altLang="ko-KR" dirty="0" err="1"/>
              <a:t>muhammadu</a:t>
            </a:r>
            <a:r>
              <a:rPr lang="en-US" altLang="ko-KR" dirty="0"/>
              <a:t> </a:t>
            </a:r>
            <a:r>
              <a:rPr lang="en-US" altLang="ko-KR" dirty="0" err="1"/>
              <a:t>buhari</a:t>
            </a:r>
            <a:r>
              <a:rPr lang="en-US" altLang="ko-KR" dirty="0"/>
              <a:t> says he plans to aggressively fight corruption in the northeast part of </a:t>
            </a:r>
            <a:r>
              <a:rPr lang="en-US" altLang="ko-KR" dirty="0" err="1"/>
              <a:t>nigeria</a:t>
            </a:r>
            <a:r>
              <a:rPr lang="en-US" altLang="ko-KR" dirty="0"/>
              <a:t>. he says he’ll “rapidly give attention” to curbing violence in the northeast part of </a:t>
            </a:r>
            <a:r>
              <a:rPr lang="en-US" altLang="ko-KR" dirty="0" err="1"/>
              <a:t>nigeria</a:t>
            </a:r>
            <a:r>
              <a:rPr lang="en-US" altLang="ko-KR" dirty="0"/>
              <a:t>. he says his administration is confident it will be able to thwart criminals.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CF6F09-A6AF-E84E-9326-B8E20D91FF10}"/>
              </a:ext>
            </a:extLst>
          </p:cNvPr>
          <p:cNvSpPr/>
          <p:nvPr/>
        </p:nvSpPr>
        <p:spPr>
          <a:xfrm>
            <a:off x="6096000" y="195312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Pointer-Gen</a:t>
            </a:r>
            <a:r>
              <a:rPr lang="ko-KR" altLang="en-US" dirty="0"/>
              <a:t> : </a:t>
            </a:r>
            <a:r>
              <a:rPr lang="ko-KR" altLang="en-US" dirty="0" err="1"/>
              <a:t>muhammadu</a:t>
            </a:r>
            <a:r>
              <a:rPr lang="ko-KR" altLang="en-US" dirty="0"/>
              <a:t> </a:t>
            </a:r>
            <a:r>
              <a:rPr lang="ko-KR" altLang="en-US" dirty="0" err="1"/>
              <a:t>buhari는</a:t>
            </a:r>
            <a:r>
              <a:rPr lang="ko-KR" altLang="en-US" dirty="0"/>
              <a:t> 나이지리아의 북동부 지역에서 공격적으로 부패와의 전쟁을 계획하고 있다고 밝혔습니다. 그는 나이지리아의 북동부 지역에서 폭력을 억제하는 데 "급히 </a:t>
            </a:r>
            <a:r>
              <a:rPr lang="ko-KR" altLang="en-US" dirty="0" err="1"/>
              <a:t>주목"할</a:t>
            </a:r>
            <a:r>
              <a:rPr lang="ko-KR" altLang="en-US" dirty="0"/>
              <a:t> 것이라고 말했습니다. 부시 행정부는 자신의 정부가 범법자를 저지 할 </a:t>
            </a:r>
            <a:r>
              <a:rPr lang="ko-KR" altLang="en-US" dirty="0" err="1"/>
              <a:t>수있을</a:t>
            </a:r>
            <a:r>
              <a:rPr lang="ko-KR" altLang="en-US" dirty="0"/>
              <a:t> 것이라고 확신한다고 말했습니다.</a:t>
            </a:r>
          </a:p>
        </p:txBody>
      </p:sp>
    </p:spTree>
    <p:extLst>
      <p:ext uri="{BB962C8B-B14F-4D97-AF65-F5344CB8AC3E}">
        <p14:creationId xmlns:p14="http://schemas.microsoft.com/office/powerpoint/2010/main" val="3881647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72BEFE6-B923-AA40-9AF6-D44C318100FA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Coverage mechanism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8EBD0E9-7FBB-9847-8280-08E2EA6EC757}"/>
              </a:ext>
            </a:extLst>
          </p:cNvPr>
          <p:cNvSpPr/>
          <p:nvPr/>
        </p:nvSpPr>
        <p:spPr>
          <a:xfrm>
            <a:off x="206829" y="2312351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Pointer-Gen + Coverage: </a:t>
            </a:r>
            <a:r>
              <a:rPr lang="en-US" altLang="ko-KR" dirty="0" err="1"/>
              <a:t>muhammadu</a:t>
            </a:r>
            <a:r>
              <a:rPr lang="en-US" altLang="ko-KR" dirty="0"/>
              <a:t> </a:t>
            </a:r>
            <a:r>
              <a:rPr lang="en-US" altLang="ko-KR" dirty="0" err="1"/>
              <a:t>buhari</a:t>
            </a:r>
            <a:r>
              <a:rPr lang="en-US" altLang="ko-KR" dirty="0"/>
              <a:t> says he plans to aggressively fight corruption that has long plagued </a:t>
            </a:r>
            <a:r>
              <a:rPr lang="en-US" altLang="ko-KR" dirty="0" err="1"/>
              <a:t>nigeria</a:t>
            </a:r>
            <a:r>
              <a:rPr lang="en-US" altLang="ko-KR" dirty="0"/>
              <a:t>. he says his administration is confident it will be able to thwart criminals. the win comes after a long history of military rule, coups and botched attempts at democracy in </a:t>
            </a:r>
            <a:r>
              <a:rPr lang="en-US" altLang="ko-KR" dirty="0" err="1"/>
              <a:t>africa’s</a:t>
            </a:r>
            <a:r>
              <a:rPr lang="en-US" altLang="ko-KR" dirty="0"/>
              <a:t> most populous nation.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7AF631-553B-DE49-A5C9-950AFDE3B7BC}"/>
              </a:ext>
            </a:extLst>
          </p:cNvPr>
          <p:cNvSpPr/>
          <p:nvPr/>
        </p:nvSpPr>
        <p:spPr>
          <a:xfrm>
            <a:off x="6302829" y="217385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Pointer-Gen</a:t>
            </a:r>
            <a:r>
              <a:rPr lang="ko-KR" altLang="en-US" dirty="0"/>
              <a:t> + </a:t>
            </a:r>
            <a:r>
              <a:rPr lang="ko-KR" altLang="en-US" dirty="0" err="1"/>
              <a:t>Coverage</a:t>
            </a:r>
            <a:r>
              <a:rPr lang="ko-KR" altLang="en-US" dirty="0"/>
              <a:t> : </a:t>
            </a:r>
            <a:r>
              <a:rPr lang="ko-KR" altLang="en-US" dirty="0" err="1"/>
              <a:t>무하마두</a:t>
            </a:r>
            <a:r>
              <a:rPr lang="ko-KR" altLang="en-US" dirty="0"/>
              <a:t> 부 하리 (</a:t>
            </a:r>
            <a:r>
              <a:rPr lang="ko-KR" altLang="en-US" dirty="0" err="1"/>
              <a:t>Muhammadu</a:t>
            </a:r>
            <a:r>
              <a:rPr lang="ko-KR" altLang="en-US" dirty="0"/>
              <a:t> </a:t>
            </a:r>
            <a:r>
              <a:rPr lang="ko-KR" altLang="en-US" dirty="0" err="1"/>
              <a:t>buhari</a:t>
            </a:r>
            <a:r>
              <a:rPr lang="ko-KR" altLang="en-US" dirty="0"/>
              <a:t>)는 오랫동안 나이지리아를 괴롭 </a:t>
            </a:r>
            <a:r>
              <a:rPr lang="ko-KR" altLang="en-US" dirty="0" err="1"/>
              <a:t>히고있는</a:t>
            </a:r>
            <a:r>
              <a:rPr lang="ko-KR" altLang="en-US" dirty="0"/>
              <a:t> 부패와 적극적으로 싸울 계획이라고 밝혔다. 부시 행정부는 자신의 정부가 범법자를 저지 할 </a:t>
            </a:r>
            <a:r>
              <a:rPr lang="ko-KR" altLang="en-US" dirty="0" err="1"/>
              <a:t>수있을</a:t>
            </a:r>
            <a:r>
              <a:rPr lang="ko-KR" altLang="en-US" dirty="0"/>
              <a:t> 것이라고 확신한다고 말했습니다. 이 승리는 오랜 역사의 군대 통치, 쿠데타, 그리고 아프리카에서 가장 인구가 많은 국가의 민주주의 시도에 부딪혔다.</a:t>
            </a:r>
          </a:p>
        </p:txBody>
      </p:sp>
    </p:spTree>
    <p:extLst>
      <p:ext uri="{BB962C8B-B14F-4D97-AF65-F5344CB8AC3E}">
        <p14:creationId xmlns:p14="http://schemas.microsoft.com/office/powerpoint/2010/main" val="2830506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80188B8-95C1-F544-953C-805B74982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617" y="1440873"/>
            <a:ext cx="10204273" cy="36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8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11825E-09C7-0E4A-8DDF-71CECD4E6818}"/>
              </a:ext>
            </a:extLst>
          </p:cNvPr>
          <p:cNvSpPr/>
          <p:nvPr/>
        </p:nvSpPr>
        <p:spPr>
          <a:xfrm>
            <a:off x="662354" y="1393888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arxiv.org</a:t>
            </a:r>
            <a:r>
              <a:rPr lang="ko-KR" altLang="en-US" dirty="0"/>
              <a:t>/</a:t>
            </a:r>
            <a:r>
              <a:rPr lang="ko-KR" altLang="en-US" dirty="0" err="1"/>
              <a:t>pdf</a:t>
            </a:r>
            <a:r>
              <a:rPr lang="ko-KR" altLang="en-US" dirty="0"/>
              <a:t>/1704.04368.pdf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0F51A-B413-0441-90CC-8D33EB2A453A}"/>
              </a:ext>
            </a:extLst>
          </p:cNvPr>
          <p:cNvSpPr/>
          <p:nvPr/>
        </p:nvSpPr>
        <p:spPr>
          <a:xfrm>
            <a:off x="662354" y="590324"/>
            <a:ext cx="7730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Get To The Point: Summarization with Pointer-Generator Networks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B34857-E139-8B47-A540-1CDB5C835106}"/>
              </a:ext>
            </a:extLst>
          </p:cNvPr>
          <p:cNvSpPr/>
          <p:nvPr/>
        </p:nvSpPr>
        <p:spPr>
          <a:xfrm>
            <a:off x="662354" y="4908527"/>
            <a:ext cx="4845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www.aclweb.org</a:t>
            </a:r>
            <a:r>
              <a:rPr lang="ko-KR" altLang="en-US" dirty="0"/>
              <a:t>/</a:t>
            </a:r>
            <a:r>
              <a:rPr lang="ko-KR" altLang="en-US" dirty="0" err="1"/>
              <a:t>anthology</a:t>
            </a:r>
            <a:r>
              <a:rPr lang="ko-KR" altLang="en-US" dirty="0"/>
              <a:t>/K16-1028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2CF33A-45E6-9C40-926F-C5554E873A91}"/>
              </a:ext>
            </a:extLst>
          </p:cNvPr>
          <p:cNvSpPr/>
          <p:nvPr/>
        </p:nvSpPr>
        <p:spPr>
          <a:xfrm>
            <a:off x="662354" y="39993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Abstractive Text Summarization using Sequence-to-sequence RNNs and Beyond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B9EBA55-74FC-404D-9227-2D7527A77A51}"/>
              </a:ext>
            </a:extLst>
          </p:cNvPr>
          <p:cNvSpPr/>
          <p:nvPr/>
        </p:nvSpPr>
        <p:spPr>
          <a:xfrm>
            <a:off x="662354" y="3102820"/>
            <a:ext cx="514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nlp.stanford.edu</a:t>
            </a:r>
            <a:r>
              <a:rPr lang="ko-KR" altLang="en-US" dirty="0"/>
              <a:t>/</a:t>
            </a:r>
            <a:r>
              <a:rPr lang="ko-KR" altLang="en-US" dirty="0" err="1"/>
              <a:t>pubs</a:t>
            </a:r>
            <a:r>
              <a:rPr lang="ko-KR" altLang="en-US" dirty="0"/>
              <a:t>/emnlp15_attn.pdf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3A6C69-CA08-5949-B63A-83C6853D7F13}"/>
              </a:ext>
            </a:extLst>
          </p:cNvPr>
          <p:cNvSpPr/>
          <p:nvPr/>
        </p:nvSpPr>
        <p:spPr>
          <a:xfrm>
            <a:off x="662354" y="20892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Effective Approaches to Attention-based Neural Machine Translation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FDF32C1-2428-6745-B851-0A0156D5C0B2}"/>
              </a:ext>
            </a:extLst>
          </p:cNvPr>
          <p:cNvSpPr/>
          <p:nvPr/>
        </p:nvSpPr>
        <p:spPr>
          <a:xfrm>
            <a:off x="654594" y="5628306"/>
            <a:ext cx="198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Pointer Networks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B9CA3D-69BE-6C4C-B995-6F6C3103CE6F}"/>
              </a:ext>
            </a:extLst>
          </p:cNvPr>
          <p:cNvSpPr/>
          <p:nvPr/>
        </p:nvSpPr>
        <p:spPr>
          <a:xfrm>
            <a:off x="864733" y="6328676"/>
            <a:ext cx="3952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arxiv.org</a:t>
            </a:r>
            <a:r>
              <a:rPr lang="ko-KR" altLang="en-US" dirty="0"/>
              <a:t>/</a:t>
            </a:r>
            <a:r>
              <a:rPr lang="ko-KR" altLang="en-US" dirty="0" err="1"/>
              <a:t>pdf</a:t>
            </a:r>
            <a:r>
              <a:rPr lang="ko-KR" altLang="en-US" dirty="0"/>
              <a:t>/1506.03134.pdf</a:t>
            </a:r>
          </a:p>
        </p:txBody>
      </p:sp>
    </p:spTree>
    <p:extLst>
      <p:ext uri="{BB962C8B-B14F-4D97-AF65-F5344CB8AC3E}">
        <p14:creationId xmlns:p14="http://schemas.microsoft.com/office/powerpoint/2010/main" val="357307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807522" y="2109299"/>
            <a:ext cx="106125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이전 문서 요약의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규칙 위주</a:t>
            </a:r>
            <a:r>
              <a:rPr lang="en-US" altLang="ko-KR" b="1" dirty="0"/>
              <a:t>(rule based)</a:t>
            </a:r>
            <a:r>
              <a:rPr lang="ko-KR" altLang="en-US" b="1" dirty="0"/>
              <a:t>의 혹은 </a:t>
            </a:r>
            <a:r>
              <a:rPr lang="ko-KR" altLang="en-US" b="1" dirty="0" err="1"/>
              <a:t>통게적</a:t>
            </a:r>
            <a:r>
              <a:rPr lang="ko-KR" altLang="en-US" b="1" dirty="0"/>
              <a:t> 기반</a:t>
            </a:r>
            <a:r>
              <a:rPr lang="en-US" altLang="ko-KR" b="1" dirty="0"/>
              <a:t>(statistical based)</a:t>
            </a:r>
            <a:r>
              <a:rPr lang="ko-KR" altLang="en-US" b="1" dirty="0"/>
              <a:t>방법론</a:t>
            </a:r>
            <a:r>
              <a:rPr lang="ko-KR" altLang="en-US" dirty="0"/>
              <a:t>이 주를 이루었지만 </a:t>
            </a:r>
            <a:r>
              <a:rPr lang="ko-KR" altLang="en-US" dirty="0" err="1"/>
              <a:t>사용화</a:t>
            </a:r>
            <a:r>
              <a:rPr lang="ko-KR" altLang="en-US" dirty="0"/>
              <a:t> 할 수 있는 부분이 제한적이었고 그 </a:t>
            </a:r>
            <a:r>
              <a:rPr lang="ko-KR" altLang="en-US" b="1" dirty="0">
                <a:solidFill>
                  <a:srgbClr val="FF0000"/>
                </a:solidFill>
              </a:rPr>
              <a:t>성능 또한 사람에 의한 문서 요약 보다 월등히 떨어짐</a:t>
            </a:r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현재 </a:t>
            </a:r>
            <a:r>
              <a:rPr lang="en-US" altLang="ko-KR" b="1" dirty="0">
                <a:solidFill>
                  <a:srgbClr val="FF0000"/>
                </a:solidFill>
              </a:rPr>
              <a:t>RNN, CNN</a:t>
            </a:r>
            <a:r>
              <a:rPr lang="ko-KR" altLang="en-US" dirty="0"/>
              <a:t>과 같은 다양한 </a:t>
            </a:r>
            <a:r>
              <a:rPr lang="ko-KR" altLang="en-US" dirty="0" err="1"/>
              <a:t>딥러닝</a:t>
            </a:r>
            <a:r>
              <a:rPr lang="ko-KR" altLang="en-US" dirty="0"/>
              <a:t> 기법을 활용하게 되면서 문서 요약 </a:t>
            </a:r>
            <a:r>
              <a:rPr lang="en-US" altLang="ko-KR" dirty="0"/>
              <a:t>(text summarization)</a:t>
            </a:r>
            <a:r>
              <a:rPr lang="ko-KR" altLang="en-US" dirty="0"/>
              <a:t>은 </a:t>
            </a:r>
            <a:r>
              <a:rPr lang="ko-KR" altLang="en-US" b="1" dirty="0"/>
              <a:t>비약적 성능 향상</a:t>
            </a:r>
            <a:r>
              <a:rPr lang="ko-KR" altLang="en-US" dirty="0"/>
              <a:t>을 가져옴</a:t>
            </a:r>
          </a:p>
        </p:txBody>
      </p:sp>
    </p:spTree>
    <p:extLst>
      <p:ext uri="{BB962C8B-B14F-4D97-AF65-F5344CB8AC3E}">
        <p14:creationId xmlns:p14="http://schemas.microsoft.com/office/powerpoint/2010/main" val="3575896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09550" y="2882184"/>
            <a:ext cx="106125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문서요약이란</a:t>
            </a:r>
            <a:r>
              <a:rPr lang="en-US" altLang="ko-KR" dirty="0"/>
              <a:t>,</a:t>
            </a:r>
            <a:r>
              <a:rPr lang="ko-KR" altLang="en-US" dirty="0"/>
              <a:t> 주어진 문서로부터 특정 사용자나 작업에 적합한 축약된 형태의 문서로 </a:t>
            </a:r>
            <a:r>
              <a:rPr lang="ko-KR" altLang="en-US" dirty="0" err="1"/>
              <a:t>재생성하는</a:t>
            </a:r>
            <a:r>
              <a:rPr lang="ko-KR" altLang="en-US" dirty="0"/>
              <a:t> 작업을 말한다</a:t>
            </a:r>
            <a:r>
              <a:rPr lang="en-US" altLang="ko-KR" dirty="0"/>
              <a:t>.</a:t>
            </a:r>
            <a:r>
              <a:rPr lang="ko-KR" altLang="en-US" dirty="0"/>
              <a:t> 이를 통해서 복잡도를 줄이면서 필요한 정보를 유지하는 것이 문서 요약의 주목적이다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일반적으로 문서 요약의 접근법은 크게 </a:t>
            </a:r>
            <a:r>
              <a:rPr lang="en-US" altLang="ko-KR" dirty="0"/>
              <a:t>2</a:t>
            </a:r>
            <a:r>
              <a:rPr lang="ko-KR" altLang="en-US" dirty="0"/>
              <a:t>가지 방법으로 나누어 볼 수가 있다</a:t>
            </a:r>
            <a:r>
              <a:rPr lang="en-US" altLang="ko-KR" dirty="0"/>
              <a:t>.</a:t>
            </a:r>
            <a:r>
              <a:rPr lang="ko-KR" altLang="en-US" dirty="0"/>
              <a:t> 첫 번째는 </a:t>
            </a:r>
            <a:r>
              <a:rPr lang="ko-KR" altLang="en-US" dirty="0" err="1"/>
              <a:t>추출식</a:t>
            </a:r>
            <a:r>
              <a:rPr lang="ko-KR" altLang="en-US" dirty="0"/>
              <a:t> 접근법 </a:t>
            </a:r>
            <a:r>
              <a:rPr lang="en-US" altLang="ko-KR" dirty="0"/>
              <a:t>(extractive</a:t>
            </a:r>
            <a:r>
              <a:rPr lang="ko-KR" altLang="en-US" dirty="0"/>
              <a:t> </a:t>
            </a:r>
            <a:r>
              <a:rPr lang="en-US" altLang="ko-KR" dirty="0"/>
              <a:t>approach)</a:t>
            </a:r>
            <a:r>
              <a:rPr lang="ko-KR" altLang="en-US" dirty="0" err="1"/>
              <a:t>으로</a:t>
            </a:r>
            <a:r>
              <a:rPr lang="ko-KR" altLang="en-US" dirty="0"/>
              <a:t> 말 그대로 본문에서 의미 있는 부분을 선택하고 추출하여 이를 재정렬 하도록 요약하는 접근법이다</a:t>
            </a:r>
            <a:r>
              <a:rPr lang="en-US" altLang="ko-KR" dirty="0"/>
              <a:t>.</a:t>
            </a:r>
            <a:r>
              <a:rPr lang="ko-KR" altLang="en-US" dirty="0"/>
              <a:t> 쉽게 말하면</a:t>
            </a:r>
            <a:r>
              <a:rPr lang="en-US" altLang="ko-KR" dirty="0"/>
              <a:t>,</a:t>
            </a:r>
            <a:r>
              <a:rPr lang="ko-KR" altLang="en-US" dirty="0"/>
              <a:t> 일종의 </a:t>
            </a:r>
            <a:r>
              <a:rPr lang="ko-KR" altLang="en-US" dirty="0" err="1"/>
              <a:t>하이라이터</a:t>
            </a:r>
            <a:r>
              <a:rPr lang="en-US" altLang="ko-KR" dirty="0"/>
              <a:t>(highlighter)</a:t>
            </a:r>
            <a:r>
              <a:rPr lang="ko-KR" altLang="en-US" dirty="0" err="1"/>
              <a:t>라고</a:t>
            </a:r>
            <a:r>
              <a:rPr lang="ko-KR" altLang="en-US" dirty="0"/>
              <a:t> 생각할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번째는 추상적 접근법</a:t>
            </a:r>
            <a:r>
              <a:rPr lang="en-US" altLang="ko-KR" dirty="0"/>
              <a:t>(abstractive approach)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  <a:r>
              <a:rPr lang="ko-KR" altLang="en-US" dirty="0"/>
              <a:t> 이는 </a:t>
            </a:r>
            <a:r>
              <a:rPr lang="en-US" altLang="ko-KR" dirty="0"/>
              <a:t>RNN</a:t>
            </a:r>
            <a:r>
              <a:rPr lang="ko-KR" altLang="en-US" dirty="0"/>
              <a:t>과 같은 자연어 생성 기술을 활용하여 기존 텍스트</a:t>
            </a:r>
            <a:r>
              <a:rPr lang="en-US" altLang="ko-KR" dirty="0"/>
              <a:t>(text)</a:t>
            </a:r>
            <a:r>
              <a:rPr lang="ko-KR" altLang="en-US" dirty="0"/>
              <a:t>문장을 토대로 창의적인 새로운 문장을 작성하는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논문의 연구 결과는 기본적으로는 두 번째 추상적 접근법을 취하면서</a:t>
            </a:r>
            <a:r>
              <a:rPr lang="en-US" altLang="ko-KR" dirty="0"/>
              <a:t>,</a:t>
            </a:r>
            <a:r>
              <a:rPr lang="ko-KR" altLang="en-US" dirty="0"/>
              <a:t> 필요 시에는 앞선 </a:t>
            </a:r>
            <a:r>
              <a:rPr lang="ko-KR" altLang="en-US" dirty="0" err="1"/>
              <a:t>추출식</a:t>
            </a:r>
            <a:r>
              <a:rPr lang="ko-KR" altLang="en-US" dirty="0"/>
              <a:t> 접근법을 </a:t>
            </a:r>
            <a:r>
              <a:rPr lang="ko-KR" altLang="en-US" dirty="0" err="1"/>
              <a:t>하이브리드</a:t>
            </a:r>
            <a:r>
              <a:rPr lang="en-US" altLang="ko-KR" dirty="0"/>
              <a:t>(hybrid)</a:t>
            </a:r>
            <a:r>
              <a:rPr lang="ko-KR" altLang="en-US" dirty="0"/>
              <a:t>로 동시에 사용하여 좀 더 자연스럽고 함축적인 문서 요약을 가능하게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D4D2D6-ACF9-4849-9704-5A1DBC15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50" y="215900"/>
            <a:ext cx="1841500" cy="167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CB70C4-662D-CC4E-817B-5DA888231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335" y="457755"/>
            <a:ext cx="1790700" cy="1397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CC42E10-DCAC-884D-BC4C-C7B3D1249941}"/>
              </a:ext>
            </a:extLst>
          </p:cNvPr>
          <p:cNvSpPr/>
          <p:nvPr/>
        </p:nvSpPr>
        <p:spPr>
          <a:xfrm>
            <a:off x="1357652" y="1896347"/>
            <a:ext cx="2355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extractive</a:t>
            </a:r>
            <a:r>
              <a:rPr lang="ko-KR" altLang="en-US" b="1" dirty="0"/>
              <a:t> </a:t>
            </a:r>
            <a:r>
              <a:rPr lang="en-US" altLang="ko-KR" b="1" dirty="0"/>
              <a:t>approach</a:t>
            </a:r>
            <a:endParaRPr lang="ko-KR" altLang="en-US" b="1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CE7BE4-C070-4A48-88CC-F0F3CA82BAE7}"/>
              </a:ext>
            </a:extLst>
          </p:cNvPr>
          <p:cNvSpPr/>
          <p:nvPr/>
        </p:nvSpPr>
        <p:spPr>
          <a:xfrm>
            <a:off x="7112804" y="1896347"/>
            <a:ext cx="2480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abstractive approach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7703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Sequence to Sequence Attention Model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D02B23-ED9B-1A4C-9AD1-ED723CBED5C4}"/>
              </a:ext>
            </a:extLst>
          </p:cNvPr>
          <p:cNvSpPr/>
          <p:nvPr/>
        </p:nvSpPr>
        <p:spPr>
          <a:xfrm>
            <a:off x="764969" y="1073396"/>
            <a:ext cx="106125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Ramesh </a:t>
            </a:r>
            <a:r>
              <a:rPr lang="en-US" altLang="ko-KR" dirty="0" err="1"/>
              <a:t>Nallapati</a:t>
            </a:r>
            <a:r>
              <a:rPr lang="en-US" altLang="ko-KR" dirty="0"/>
              <a:t> </a:t>
            </a:r>
            <a:r>
              <a:rPr lang="ko-KR" altLang="en-US" dirty="0"/>
              <a:t>외 </a:t>
            </a:r>
            <a:r>
              <a:rPr lang="en-US" altLang="ko-KR" dirty="0"/>
              <a:t>4</a:t>
            </a:r>
            <a:r>
              <a:rPr lang="ko-KR" altLang="en-US" dirty="0"/>
              <a:t>명의 연구자가 </a:t>
            </a:r>
            <a:r>
              <a:rPr lang="en-US" altLang="ko-KR" dirty="0"/>
              <a:t>2016</a:t>
            </a:r>
            <a:r>
              <a:rPr lang="ko-KR" altLang="en-US" dirty="0"/>
              <a:t>년에 발표 </a:t>
            </a:r>
            <a:r>
              <a:rPr lang="en-US" altLang="ko-KR" dirty="0"/>
              <a:t>seq2seq</a:t>
            </a:r>
            <a:r>
              <a:rPr lang="ko-KR" altLang="en-US" dirty="0"/>
              <a:t>에 </a:t>
            </a:r>
            <a:r>
              <a:rPr lang="en-US" altLang="ko-KR" dirty="0"/>
              <a:t>Attention mechanism</a:t>
            </a:r>
            <a:r>
              <a:rPr lang="ko-KR" altLang="en-US" dirty="0"/>
              <a:t>을 통해 </a:t>
            </a:r>
            <a:endParaRPr lang="en-US" altLang="ko-KR" dirty="0"/>
          </a:p>
          <a:p>
            <a:r>
              <a:rPr lang="en-US" altLang="ko-KR" dirty="0"/>
              <a:t>RNN model</a:t>
            </a:r>
            <a:r>
              <a:rPr lang="ko-KR" altLang="en-US" dirty="0"/>
              <a:t>은 크게 </a:t>
            </a:r>
            <a:r>
              <a:rPr lang="en-US" altLang="ko-KR" dirty="0"/>
              <a:t>4</a:t>
            </a:r>
            <a:r>
              <a:rPr lang="ko-KR" altLang="en-US" dirty="0"/>
              <a:t>가지 모듈로 구성되어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C229C2-605E-8D46-B478-0A849FDC4A58}"/>
              </a:ext>
            </a:extLst>
          </p:cNvPr>
          <p:cNvSpPr/>
          <p:nvPr/>
        </p:nvSpPr>
        <p:spPr>
          <a:xfrm>
            <a:off x="764969" y="220047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1) </a:t>
            </a:r>
            <a:r>
              <a:rPr lang="ko-KR" altLang="en-US" dirty="0"/>
              <a:t>인코더 </a:t>
            </a:r>
            <a:r>
              <a:rPr lang="en-US" altLang="ko-KR" dirty="0"/>
              <a:t>RNN(Encoder RNN) </a:t>
            </a:r>
            <a:r>
              <a:rPr lang="ko-KR" altLang="en-US" dirty="0"/>
              <a:t>원문 텍스트로부터 </a:t>
            </a:r>
            <a:r>
              <a:rPr lang="en-US" altLang="ko-KR" dirty="0"/>
              <a:t>word2Vec</a:t>
            </a:r>
            <a:r>
              <a:rPr lang="ko-KR" altLang="en-US" dirty="0" err="1"/>
              <a:t>으로</a:t>
            </a:r>
            <a:r>
              <a:rPr lang="ko-KR" altLang="en-US" dirty="0"/>
              <a:t> 표현된 단어들을 각 단어 </a:t>
            </a:r>
            <a:r>
              <a:rPr lang="en-US" altLang="ko-KR" dirty="0"/>
              <a:t>(word-by-word) </a:t>
            </a:r>
            <a:r>
              <a:rPr lang="ko-KR" altLang="en-US" dirty="0"/>
              <a:t>단위로 읽는 모듈</a:t>
            </a:r>
            <a:r>
              <a:rPr lang="en-US" altLang="ko-KR" dirty="0"/>
              <a:t>(module)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일반적으로 인코더 </a:t>
            </a:r>
            <a:r>
              <a:rPr lang="en-US" altLang="ko-KR" dirty="0"/>
              <a:t>(encoder)</a:t>
            </a:r>
            <a:r>
              <a:rPr lang="ko-KR" altLang="en-US" dirty="0"/>
              <a:t>는 양방향의 순서를 고려한 양방향 </a:t>
            </a:r>
            <a:r>
              <a:rPr lang="en-US" altLang="ko-KR" dirty="0"/>
              <a:t>RNN(bidirectional RNN)</a:t>
            </a:r>
            <a:r>
              <a:rPr lang="ko-KR" altLang="en-US" dirty="0"/>
              <a:t>을 활용한다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23288A-9C58-4B44-A9A7-80BBBBCBC15B}"/>
              </a:ext>
            </a:extLst>
          </p:cNvPr>
          <p:cNvSpPr/>
          <p:nvPr/>
        </p:nvSpPr>
        <p:spPr>
          <a:xfrm>
            <a:off x="764969" y="426027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2)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RNN(Decoder RNN) </a:t>
            </a:r>
            <a:r>
              <a:rPr lang="ko-KR" altLang="en-US" dirty="0"/>
              <a:t>요약을 구성하는 단어들의 시퀀스</a:t>
            </a:r>
            <a:r>
              <a:rPr lang="en-US" altLang="ko-KR" dirty="0"/>
              <a:t>(sequence) </a:t>
            </a:r>
            <a:r>
              <a:rPr lang="ko-KR" altLang="en-US" dirty="0"/>
              <a:t>형태로 결과값 </a:t>
            </a:r>
            <a:r>
              <a:rPr lang="en-US" altLang="ko-KR" dirty="0"/>
              <a:t>(output)</a:t>
            </a:r>
            <a:r>
              <a:rPr lang="ko-KR" altLang="en-US" dirty="0"/>
              <a:t>을 반환하게 된다</a:t>
            </a:r>
            <a:r>
              <a:rPr lang="en-US" altLang="ko-KR" dirty="0"/>
              <a:t>.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RNN(decoder RNN)</a:t>
            </a:r>
            <a:r>
              <a:rPr lang="ko-KR" altLang="en-US" dirty="0"/>
              <a:t>은 인코더 </a:t>
            </a:r>
            <a:r>
              <a:rPr lang="en-US" altLang="ko-KR" dirty="0"/>
              <a:t>(encoder)</a:t>
            </a:r>
            <a:r>
              <a:rPr lang="ko-KR" altLang="en-US" dirty="0"/>
              <a:t>와 다르게 한 방향 </a:t>
            </a:r>
            <a:r>
              <a:rPr lang="en-US" altLang="ko-KR" dirty="0"/>
              <a:t>RNN(directional RNN)</a:t>
            </a:r>
            <a:r>
              <a:rPr lang="ko-KR" altLang="en-US" dirty="0"/>
              <a:t>을 활용하여</a:t>
            </a:r>
            <a:r>
              <a:rPr lang="en-US" altLang="ko-KR" dirty="0"/>
              <a:t>, </a:t>
            </a:r>
            <a:r>
              <a:rPr lang="ko-KR" altLang="en-US" dirty="0"/>
              <a:t>이전 요약 단계의 단어들을 </a:t>
            </a:r>
            <a:r>
              <a:rPr lang="ko-KR" altLang="en-US" dirty="0" err="1"/>
              <a:t>입력값</a:t>
            </a:r>
            <a:r>
              <a:rPr lang="en-US" altLang="ko-KR" dirty="0"/>
              <a:t>(input)</a:t>
            </a:r>
            <a:r>
              <a:rPr lang="ko-KR" altLang="en-US" dirty="0" err="1"/>
              <a:t>으로</a:t>
            </a:r>
            <a:r>
              <a:rPr lang="ko-KR" altLang="en-US" dirty="0"/>
              <a:t> 받게 된다</a:t>
            </a:r>
            <a:r>
              <a:rPr lang="en-US" altLang="ko-KR" dirty="0"/>
              <a:t>. </a:t>
            </a:r>
            <a:r>
              <a:rPr lang="ko-KR" altLang="en-US" dirty="0"/>
              <a:t>원문 텍스트로부터 부분적인 문서 요약이 반환되는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79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Sequence to Sequence Attention Model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6B34299-EB7A-7E44-91A8-8C4C1BB1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947"/>
            <a:ext cx="12192000" cy="29718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1C3668C-80E3-8845-BBCF-50DA9E0AE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84085"/>
            <a:ext cx="12192000" cy="30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7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Sequence to Sequence Attention Model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C229C2-605E-8D46-B478-0A849FDC4A58}"/>
              </a:ext>
            </a:extLst>
          </p:cNvPr>
          <p:cNvSpPr/>
          <p:nvPr/>
        </p:nvSpPr>
        <p:spPr>
          <a:xfrm>
            <a:off x="688769" y="970393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3) </a:t>
            </a:r>
            <a:r>
              <a:rPr lang="ko-KR" altLang="en-US" dirty="0"/>
              <a:t>주의 분포</a:t>
            </a:r>
            <a:r>
              <a:rPr lang="en-US" altLang="ko-KR" dirty="0"/>
              <a:t>(Attention Distribution) </a:t>
            </a:r>
            <a:r>
              <a:rPr lang="ko-KR" altLang="en-US" dirty="0"/>
              <a:t>와 문맥 벡터</a:t>
            </a:r>
            <a:r>
              <a:rPr lang="en-US" altLang="ko-KR" dirty="0"/>
              <a:t>(Context Vector) </a:t>
            </a:r>
            <a:r>
              <a:rPr lang="ko-KR" altLang="en-US" dirty="0"/>
              <a:t>원문 텍스트로부터 다음 단어를 생성할 때</a:t>
            </a:r>
            <a:r>
              <a:rPr lang="en-US" altLang="ko-KR" dirty="0"/>
              <a:t>, </a:t>
            </a:r>
            <a:r>
              <a:rPr lang="ko-KR" altLang="en-US" dirty="0"/>
              <a:t>원문 텍스트</a:t>
            </a:r>
            <a:r>
              <a:rPr lang="en-US" altLang="ko-KR" dirty="0"/>
              <a:t>(text)</a:t>
            </a:r>
            <a:r>
              <a:rPr lang="ko-KR" altLang="en-US" dirty="0"/>
              <a:t>의 단어에 대한 확률인 주목 분포</a:t>
            </a:r>
            <a:r>
              <a:rPr lang="en-US" altLang="ko-KR" dirty="0"/>
              <a:t>(attention distribution)</a:t>
            </a:r>
            <a:r>
              <a:rPr lang="ko-KR" altLang="en-US" dirty="0"/>
              <a:t>는 인코더 </a:t>
            </a:r>
            <a:r>
              <a:rPr lang="en-US" altLang="ko-KR" dirty="0"/>
              <a:t>RNN(encoder RNN)</a:t>
            </a:r>
            <a:r>
              <a:rPr lang="ko-KR" altLang="en-US" dirty="0"/>
              <a:t>과 </a:t>
            </a:r>
            <a:r>
              <a:rPr lang="ko-KR" altLang="en-US" dirty="0" err="1"/>
              <a:t>디코더</a:t>
            </a:r>
            <a:r>
              <a:rPr lang="ko-KR" altLang="en-US" dirty="0"/>
              <a:t> </a:t>
            </a:r>
            <a:r>
              <a:rPr lang="en-US" altLang="ko-KR" dirty="0"/>
              <a:t>RNN(decoder RNN)</a:t>
            </a:r>
            <a:r>
              <a:rPr lang="ko-KR" altLang="en-US" dirty="0"/>
              <a:t>의 은닉 상태</a:t>
            </a:r>
            <a:r>
              <a:rPr lang="en-US" altLang="ko-KR" dirty="0"/>
              <a:t>(hidden state)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입력값</a:t>
            </a:r>
            <a:r>
              <a:rPr lang="en-US" altLang="ko-KR" dirty="0"/>
              <a:t>(input)</a:t>
            </a:r>
            <a:r>
              <a:rPr lang="ko-KR" altLang="en-US" dirty="0" err="1"/>
              <a:t>으로</a:t>
            </a:r>
            <a:r>
              <a:rPr lang="ko-KR" altLang="en-US" dirty="0"/>
              <a:t> 하여 아래와 같은 함수를 통해서 표현된다</a:t>
            </a:r>
            <a:r>
              <a:rPr lang="en-US" altLang="ko-KR" dirty="0"/>
              <a:t>. </a:t>
            </a:r>
            <a:r>
              <a:rPr lang="ko-KR" altLang="en-US" dirty="0"/>
              <a:t>이는 직관적으로 해당 네트워크가 다음 단어를 생성 시 원문 텍스트 중에 어떠한 단어에 주목하여 봐야 할지를 표현해 주는 것이다</a:t>
            </a:r>
          </a:p>
        </p:txBody>
      </p:sp>
    </p:spTree>
    <p:extLst>
      <p:ext uri="{BB962C8B-B14F-4D97-AF65-F5344CB8AC3E}">
        <p14:creationId xmlns:p14="http://schemas.microsoft.com/office/powerpoint/2010/main" val="305958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Sequence to Sequence Attention Model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A2388E-F91E-1349-AAB0-E03FA30D1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067" y="4731955"/>
            <a:ext cx="4121890" cy="19169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72CFA7-F8F8-A940-8B58-282160CDA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67" y="707228"/>
            <a:ext cx="78105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10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4ABBFC-6099-5D48-9F10-322E3B87DA26}"/>
              </a:ext>
            </a:extLst>
          </p:cNvPr>
          <p:cNvSpPr/>
          <p:nvPr/>
        </p:nvSpPr>
        <p:spPr>
          <a:xfrm>
            <a:off x="764969" y="337896"/>
            <a:ext cx="10612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Sequence to Sequence Attention Model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72FDE-BD84-AD4F-847C-FA25D26C0FAD}"/>
              </a:ext>
            </a:extLst>
          </p:cNvPr>
          <p:cNvSpPr txBox="1"/>
          <p:nvPr/>
        </p:nvSpPr>
        <p:spPr>
          <a:xfrm>
            <a:off x="1662545" y="3574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F2F2B26-4340-E445-A335-A68C8092A139}"/>
              </a:ext>
            </a:extLst>
          </p:cNvPr>
          <p:cNvSpPr/>
          <p:nvPr/>
        </p:nvSpPr>
        <p:spPr>
          <a:xfrm>
            <a:off x="979714" y="126614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4) </a:t>
            </a:r>
            <a:r>
              <a:rPr lang="ko-KR" altLang="en-US" dirty="0"/>
              <a:t>어휘 분포</a:t>
            </a:r>
            <a:r>
              <a:rPr lang="en-US" altLang="ko-KR" dirty="0"/>
              <a:t>(Vocabulary Distribution) </a:t>
            </a:r>
            <a:r>
              <a:rPr lang="ko-KR" altLang="en-US" dirty="0"/>
              <a:t>최종적으로 문맥 벡터</a:t>
            </a:r>
            <a:r>
              <a:rPr lang="en-US" altLang="ko-KR" dirty="0"/>
              <a:t>(context vector)</a:t>
            </a:r>
            <a:r>
              <a:rPr lang="ko-KR" altLang="en-US" dirty="0"/>
              <a:t>와 </a:t>
            </a:r>
            <a:r>
              <a:rPr lang="ko-KR" altLang="en-US" dirty="0" err="1"/>
              <a:t>디코더</a:t>
            </a:r>
            <a:r>
              <a:rPr lang="ko-KR" altLang="en-US" dirty="0"/>
              <a:t> 은닉 상태 </a:t>
            </a:r>
            <a:r>
              <a:rPr lang="en-US" altLang="ko-KR" dirty="0"/>
              <a:t>(decoder hidden state)</a:t>
            </a:r>
            <a:r>
              <a:rPr lang="ko-KR" altLang="en-US" dirty="0"/>
              <a:t>의 </a:t>
            </a:r>
            <a:r>
              <a:rPr lang="ko-KR" altLang="en-US" dirty="0" err="1"/>
              <a:t>출력값</a:t>
            </a:r>
            <a:r>
              <a:rPr lang="en-US" altLang="ko-KR" dirty="0"/>
              <a:t>(output)</a:t>
            </a:r>
            <a:r>
              <a:rPr lang="ko-KR" altLang="en-US" dirty="0"/>
              <a:t>을 결합하여 </a:t>
            </a:r>
            <a:r>
              <a:rPr lang="en-US" altLang="ko-KR" dirty="0"/>
              <a:t>2</a:t>
            </a:r>
            <a:r>
              <a:rPr lang="ko-KR" altLang="en-US" dirty="0"/>
              <a:t>개의 선형 결합 층</a:t>
            </a:r>
            <a:r>
              <a:rPr lang="en-US" altLang="ko-KR" dirty="0"/>
              <a:t>(layer)</a:t>
            </a:r>
            <a:r>
              <a:rPr lang="ko-KR" altLang="en-US" dirty="0"/>
              <a:t>을 통해서 단어의 분포</a:t>
            </a:r>
            <a:r>
              <a:rPr lang="en-US" altLang="ko-KR" dirty="0"/>
              <a:t>(vocabulary distribution)</a:t>
            </a:r>
            <a:r>
              <a:rPr lang="ko-KR" altLang="en-US" dirty="0" err="1"/>
              <a:t>를</a:t>
            </a:r>
            <a:r>
              <a:rPr lang="ko-KR" altLang="en-US" dirty="0"/>
              <a:t> 표현한다</a:t>
            </a:r>
            <a:r>
              <a:rPr lang="en-US" altLang="ko-KR" dirty="0"/>
              <a:t>. </a:t>
            </a:r>
            <a:r>
              <a:rPr lang="ko-KR" altLang="en-US" dirty="0"/>
              <a:t>이는 원문 텍스트가 아닌 전체 단어</a:t>
            </a:r>
            <a:r>
              <a:rPr lang="en-US" altLang="ko-KR" dirty="0"/>
              <a:t>(</a:t>
            </a:r>
            <a:r>
              <a:rPr lang="ko-KR" altLang="en-US" dirty="0"/>
              <a:t>일반적으로 그 사이즈를 제한</a:t>
            </a:r>
            <a:r>
              <a:rPr lang="en-US" altLang="ko-KR" dirty="0"/>
              <a:t>)</a:t>
            </a:r>
            <a:r>
              <a:rPr lang="ko-KR" altLang="en-US" dirty="0"/>
              <a:t>에 대한 확률을 표현한다</a:t>
            </a:r>
            <a:r>
              <a:rPr lang="en-US" altLang="ko-KR" dirty="0"/>
              <a:t>. </a:t>
            </a:r>
            <a:r>
              <a:rPr lang="ko-KR" altLang="en-US" dirty="0"/>
              <a:t>이를 통해서 최종적으로 문서 요약을 통해 생성될 단어들이 순서대로 표현된다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6792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1408</Words>
  <Application>Microsoft Macintosh PowerPoint</Application>
  <PresentationFormat>와이드스크린</PresentationFormat>
  <Paragraphs>62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창욱</dc:creator>
  <cp:lastModifiedBy>전 창욱</cp:lastModifiedBy>
  <cp:revision>47</cp:revision>
  <dcterms:created xsi:type="dcterms:W3CDTF">2019-04-01T04:28:14Z</dcterms:created>
  <dcterms:modified xsi:type="dcterms:W3CDTF">2019-04-08T12:50:46Z</dcterms:modified>
</cp:coreProperties>
</file>